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0" r:id="rId1"/>
  </p:sldMasterIdLst>
  <p:notesMasterIdLst>
    <p:notesMasterId r:id="rId34"/>
  </p:notesMasterIdLst>
  <p:sldIdLst>
    <p:sldId id="256" r:id="rId2"/>
    <p:sldId id="264" r:id="rId3"/>
    <p:sldId id="266" r:id="rId4"/>
    <p:sldId id="274" r:id="rId5"/>
    <p:sldId id="334" r:id="rId6"/>
    <p:sldId id="321" r:id="rId7"/>
    <p:sldId id="290" r:id="rId8"/>
    <p:sldId id="270" r:id="rId9"/>
    <p:sldId id="301" r:id="rId10"/>
    <p:sldId id="297" r:id="rId11"/>
    <p:sldId id="327" r:id="rId12"/>
    <p:sldId id="302" r:id="rId13"/>
    <p:sldId id="344" r:id="rId14"/>
    <p:sldId id="305" r:id="rId15"/>
    <p:sldId id="257" r:id="rId16"/>
    <p:sldId id="318" r:id="rId17"/>
    <p:sldId id="319" r:id="rId18"/>
    <p:sldId id="320" r:id="rId19"/>
    <p:sldId id="275" r:id="rId20"/>
    <p:sldId id="267" r:id="rId21"/>
    <p:sldId id="283" r:id="rId22"/>
    <p:sldId id="268" r:id="rId23"/>
    <p:sldId id="260" r:id="rId24"/>
    <p:sldId id="258" r:id="rId25"/>
    <p:sldId id="269" r:id="rId26"/>
    <p:sldId id="259" r:id="rId27"/>
    <p:sldId id="272" r:id="rId28"/>
    <p:sldId id="273" r:id="rId29"/>
    <p:sldId id="261" r:id="rId30"/>
    <p:sldId id="263" r:id="rId31"/>
    <p:sldId id="262" r:id="rId32"/>
    <p:sldId id="265"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802"/>
    <p:restoredTop sz="94830"/>
  </p:normalViewPr>
  <p:slideViewPr>
    <p:cSldViewPr snapToGrid="0">
      <p:cViewPr varScale="1">
        <p:scale>
          <a:sx n="121" d="100"/>
          <a:sy n="121" d="100"/>
        </p:scale>
        <p:origin x="85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_rels/data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image" Target="../media/image4.png"/></Relationships>
</file>

<file path=ppt/diagrams/_rels/drawing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image" Target="../media/image4.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6BBF561-875A-F34A-8873-83708F04B8CB}" type="doc">
      <dgm:prSet loTypeId="urn:microsoft.com/office/officeart/2005/8/layout/pList2#1" loCatId="list" qsTypeId="urn:microsoft.com/office/officeart/2005/8/quickstyle/simple4" qsCatId="simple" csTypeId="urn:microsoft.com/office/officeart/2005/8/colors/accent1_2" csCatId="accent1" phldr="1"/>
      <dgm:spPr/>
      <dgm:t>
        <a:bodyPr/>
        <a:lstStyle/>
        <a:p>
          <a:endParaRPr lang="en-US"/>
        </a:p>
      </dgm:t>
    </dgm:pt>
    <dgm:pt modelId="{5DE42373-A9D4-5E40-BF4B-34B83C3B2C09}">
      <dgm:prSet>
        <dgm:style>
          <a:lnRef idx="2">
            <a:schemeClr val="accent1">
              <a:shade val="50000"/>
            </a:schemeClr>
          </a:lnRef>
          <a:fillRef idx="1">
            <a:schemeClr val="accent1"/>
          </a:fillRef>
          <a:effectRef idx="0">
            <a:schemeClr val="accent1"/>
          </a:effectRef>
          <a:fontRef idx="minor">
            <a:schemeClr val="lt1"/>
          </a:fontRef>
        </dgm:style>
      </dgm:prSet>
      <dgm:spPr>
        <a:effectLst>
          <a:glow rad="101600">
            <a:schemeClr val="accent1">
              <a:alpha val="75000"/>
            </a:schemeClr>
          </a:glow>
        </a:effectLst>
      </dgm:spPr>
      <dgm:t>
        <a:bodyPr anchor="t"/>
        <a:lstStyle/>
        <a:p>
          <a:pPr algn="ctr" rtl="0"/>
          <a:r>
            <a:rPr lang="en-US" dirty="0"/>
            <a:t>To clarify aims and goals for creativity research</a:t>
          </a:r>
        </a:p>
      </dgm:t>
    </dgm:pt>
    <dgm:pt modelId="{955DC6C3-C3CB-F64A-BB01-1184AF906796}" type="parTrans" cxnId="{489B1F56-81CB-2F42-881D-808D5CD47230}">
      <dgm:prSet/>
      <dgm:spPr/>
      <dgm:t>
        <a:bodyPr/>
        <a:lstStyle/>
        <a:p>
          <a:endParaRPr lang="en-US"/>
        </a:p>
      </dgm:t>
    </dgm:pt>
    <dgm:pt modelId="{03ED518C-C6D2-704B-B501-049FAB0EC9EE}" type="sibTrans" cxnId="{489B1F56-81CB-2F42-881D-808D5CD47230}">
      <dgm:prSet/>
      <dgm:spPr/>
      <dgm:t>
        <a:bodyPr/>
        <a:lstStyle/>
        <a:p>
          <a:endParaRPr lang="en-US"/>
        </a:p>
      </dgm:t>
    </dgm:pt>
    <dgm:pt modelId="{0444E9B3-7DFF-F844-8117-86536B1809F2}">
      <dgm:prSet>
        <dgm:style>
          <a:lnRef idx="2">
            <a:schemeClr val="accent1">
              <a:shade val="50000"/>
            </a:schemeClr>
          </a:lnRef>
          <a:fillRef idx="1">
            <a:schemeClr val="accent1"/>
          </a:fillRef>
          <a:effectRef idx="0">
            <a:schemeClr val="accent1"/>
          </a:effectRef>
          <a:fontRef idx="minor">
            <a:schemeClr val="lt1"/>
          </a:fontRef>
        </dgm:style>
      </dgm:prSet>
      <dgm:spPr>
        <a:effectLst>
          <a:glow rad="101600">
            <a:schemeClr val="accent1">
              <a:alpha val="75000"/>
            </a:schemeClr>
          </a:glow>
        </a:effectLst>
      </dgm:spPr>
      <dgm:t>
        <a:bodyPr anchor="t"/>
        <a:lstStyle/>
        <a:p>
          <a:pPr algn="ctr" rtl="0"/>
          <a:r>
            <a:rPr lang="en-US" dirty="0"/>
            <a:t>To improve our understanding of creativity</a:t>
          </a:r>
        </a:p>
      </dgm:t>
    </dgm:pt>
    <dgm:pt modelId="{24751DF4-E33E-754B-80ED-601056AEA533}" type="parTrans" cxnId="{A55570AD-DE4E-3848-A87F-410206D2FD7C}">
      <dgm:prSet/>
      <dgm:spPr/>
      <dgm:t>
        <a:bodyPr/>
        <a:lstStyle/>
        <a:p>
          <a:endParaRPr lang="en-US"/>
        </a:p>
      </dgm:t>
    </dgm:pt>
    <dgm:pt modelId="{F3874107-F8C3-2F42-A30C-0A4513793098}" type="sibTrans" cxnId="{A55570AD-DE4E-3848-A87F-410206D2FD7C}">
      <dgm:prSet/>
      <dgm:spPr/>
      <dgm:t>
        <a:bodyPr/>
        <a:lstStyle/>
        <a:p>
          <a:endParaRPr lang="en-US"/>
        </a:p>
      </dgm:t>
    </dgm:pt>
    <dgm:pt modelId="{2748544C-7527-AA48-AF32-6DC9FE3A4F7F}">
      <dgm:prSet>
        <dgm:style>
          <a:lnRef idx="2">
            <a:schemeClr val="accent1">
              <a:shade val="50000"/>
            </a:schemeClr>
          </a:lnRef>
          <a:fillRef idx="1">
            <a:schemeClr val="accent1"/>
          </a:fillRef>
          <a:effectRef idx="0">
            <a:schemeClr val="accent1"/>
          </a:effectRef>
          <a:fontRef idx="minor">
            <a:schemeClr val="lt1"/>
          </a:fontRef>
        </dgm:style>
      </dgm:prSet>
      <dgm:spPr>
        <a:effectLst>
          <a:glow rad="101600">
            <a:schemeClr val="accent1">
              <a:alpha val="75000"/>
            </a:schemeClr>
          </a:glow>
        </a:effectLst>
      </dgm:spPr>
      <dgm:t>
        <a:bodyPr anchor="t"/>
        <a:lstStyle/>
        <a:p>
          <a:pPr algn="ctr" rtl="0"/>
          <a:r>
            <a:rPr lang="en-US" dirty="0"/>
            <a:t>To guide computational creativity systems</a:t>
          </a:r>
        </a:p>
      </dgm:t>
    </dgm:pt>
    <dgm:pt modelId="{43CB38A8-8389-DA41-99F3-0964008DFCC3}" type="parTrans" cxnId="{5B40C75A-D2EF-A942-8CCD-23B0173C4F93}">
      <dgm:prSet/>
      <dgm:spPr/>
      <dgm:t>
        <a:bodyPr/>
        <a:lstStyle/>
        <a:p>
          <a:endParaRPr lang="en-US"/>
        </a:p>
      </dgm:t>
    </dgm:pt>
    <dgm:pt modelId="{DDCAD433-D2DE-A041-B54A-C2692FDB223B}" type="sibTrans" cxnId="{5B40C75A-D2EF-A942-8CCD-23B0173C4F93}">
      <dgm:prSet/>
      <dgm:spPr/>
      <dgm:t>
        <a:bodyPr/>
        <a:lstStyle/>
        <a:p>
          <a:endParaRPr lang="en-US"/>
        </a:p>
      </dgm:t>
    </dgm:pt>
    <dgm:pt modelId="{DC0D1116-1FD8-E547-961B-0BA01481F0FE}" type="pres">
      <dgm:prSet presAssocID="{76BBF561-875A-F34A-8873-83708F04B8CB}" presName="Name0" presStyleCnt="0">
        <dgm:presLayoutVars>
          <dgm:dir/>
          <dgm:resizeHandles val="exact"/>
        </dgm:presLayoutVars>
      </dgm:prSet>
      <dgm:spPr/>
    </dgm:pt>
    <dgm:pt modelId="{56993604-C82B-0945-9005-59964BA8CDA1}" type="pres">
      <dgm:prSet presAssocID="{76BBF561-875A-F34A-8873-83708F04B8CB}" presName="bkgdShp" presStyleLbl="alignAccFollowNode1" presStyleIdx="0" presStyleCnt="1"/>
      <dgm:spPr/>
    </dgm:pt>
    <dgm:pt modelId="{4D19F3A6-685A-F540-912D-8599C8289916}" type="pres">
      <dgm:prSet presAssocID="{76BBF561-875A-F34A-8873-83708F04B8CB}" presName="linComp" presStyleCnt="0"/>
      <dgm:spPr/>
    </dgm:pt>
    <dgm:pt modelId="{604136EC-EC07-FE4C-BA7E-C45F3C8F2E31}" type="pres">
      <dgm:prSet presAssocID="{5DE42373-A9D4-5E40-BF4B-34B83C3B2C09}" presName="compNode" presStyleCnt="0"/>
      <dgm:spPr/>
    </dgm:pt>
    <dgm:pt modelId="{06A7E219-53DF-AD4A-B442-4A8E0B607CF4}" type="pres">
      <dgm:prSet presAssocID="{5DE42373-A9D4-5E40-BF4B-34B83C3B2C09}" presName="node" presStyleLbl="node1" presStyleIdx="0" presStyleCnt="3" custScaleY="47461" custLinFactY="-17686" custLinFactNeighborX="1384" custLinFactNeighborY="-100000">
        <dgm:presLayoutVars>
          <dgm:bulletEnabled val="1"/>
        </dgm:presLayoutVars>
      </dgm:prSet>
      <dgm:spPr/>
    </dgm:pt>
    <dgm:pt modelId="{5E96257E-CB2E-5141-83E3-FE303C6205DA}" type="pres">
      <dgm:prSet presAssocID="{5DE42373-A9D4-5E40-BF4B-34B83C3B2C09}" presName="invisiNode" presStyleLbl="node1" presStyleIdx="0" presStyleCnt="3"/>
      <dgm:spPr/>
    </dgm:pt>
    <dgm:pt modelId="{31809011-7622-A942-8EBE-F92AD11112C1}" type="pres">
      <dgm:prSet presAssocID="{5DE42373-A9D4-5E40-BF4B-34B83C3B2C09}" presName="imagNode" presStyleLbl="fgImgPlace1" presStyleIdx="0" presStyleCnt="3" custScaleY="129682" custLinFactNeighborX="656" custLinFactNeighborY="79855"/>
      <dgm:spPr>
        <a:blipFill rotWithShape="0">
          <a:blip xmlns:r="http://schemas.openxmlformats.org/officeDocument/2006/relationships" r:embed="rId1"/>
          <a:stretch>
            <a:fillRect/>
          </a:stretch>
        </a:blipFill>
      </dgm:spPr>
    </dgm:pt>
    <dgm:pt modelId="{5AF98B18-2583-BD4C-BEB8-64D667949F82}" type="pres">
      <dgm:prSet presAssocID="{03ED518C-C6D2-704B-B501-049FAB0EC9EE}" presName="sibTrans" presStyleLbl="sibTrans2D1" presStyleIdx="0" presStyleCnt="0"/>
      <dgm:spPr/>
    </dgm:pt>
    <dgm:pt modelId="{3C615680-EE1E-6C48-92BA-5BF36F956485}" type="pres">
      <dgm:prSet presAssocID="{0444E9B3-7DFF-F844-8117-86536B1809F2}" presName="compNode" presStyleCnt="0"/>
      <dgm:spPr/>
    </dgm:pt>
    <dgm:pt modelId="{334379D3-11B6-904E-ADE9-0BECD75AC470}" type="pres">
      <dgm:prSet presAssocID="{0444E9B3-7DFF-F844-8117-86536B1809F2}" presName="node" presStyleLbl="node1" presStyleIdx="1" presStyleCnt="3" custScaleY="47461" custLinFactY="-17686" custLinFactNeighborX="1384" custLinFactNeighborY="-100000">
        <dgm:presLayoutVars>
          <dgm:bulletEnabled val="1"/>
        </dgm:presLayoutVars>
      </dgm:prSet>
      <dgm:spPr/>
    </dgm:pt>
    <dgm:pt modelId="{9412BA6A-62DC-E445-8E33-C9250AF004F1}" type="pres">
      <dgm:prSet presAssocID="{0444E9B3-7DFF-F844-8117-86536B1809F2}" presName="invisiNode" presStyleLbl="node1" presStyleIdx="1" presStyleCnt="3"/>
      <dgm:spPr/>
    </dgm:pt>
    <dgm:pt modelId="{09B3BFD7-57E3-4441-A3F9-F5D767B2FB41}" type="pres">
      <dgm:prSet presAssocID="{0444E9B3-7DFF-F844-8117-86536B1809F2}" presName="imagNode" presStyleLbl="fgImgPlace1" presStyleIdx="1" presStyleCnt="3" custScaleY="129682" custLinFactNeighborX="108" custLinFactNeighborY="78057"/>
      <dgm:spPr>
        <a:blipFill rotWithShape="0">
          <a:blip xmlns:r="http://schemas.openxmlformats.org/officeDocument/2006/relationships" r:embed="rId2"/>
          <a:stretch>
            <a:fillRect/>
          </a:stretch>
        </a:blipFill>
      </dgm:spPr>
    </dgm:pt>
    <dgm:pt modelId="{3B17BD8E-0362-204C-AF9C-A02ABCA65AAA}" type="pres">
      <dgm:prSet presAssocID="{F3874107-F8C3-2F42-A30C-0A4513793098}" presName="sibTrans" presStyleLbl="sibTrans2D1" presStyleIdx="0" presStyleCnt="0"/>
      <dgm:spPr/>
    </dgm:pt>
    <dgm:pt modelId="{75446DD0-ECD3-834C-B8E3-073510E11778}" type="pres">
      <dgm:prSet presAssocID="{2748544C-7527-AA48-AF32-6DC9FE3A4F7F}" presName="compNode" presStyleCnt="0"/>
      <dgm:spPr/>
    </dgm:pt>
    <dgm:pt modelId="{D841AAE2-F8BE-2F48-9FD3-0D2B189D0F88}" type="pres">
      <dgm:prSet presAssocID="{2748544C-7527-AA48-AF32-6DC9FE3A4F7F}" presName="node" presStyleLbl="node1" presStyleIdx="2" presStyleCnt="3" custScaleY="47461" custLinFactY="-17686" custLinFactNeighborX="1384" custLinFactNeighborY="-100000">
        <dgm:presLayoutVars>
          <dgm:bulletEnabled val="1"/>
        </dgm:presLayoutVars>
      </dgm:prSet>
      <dgm:spPr/>
    </dgm:pt>
    <dgm:pt modelId="{E5AEB289-D529-ED4E-BE24-B1F8FB774B5A}" type="pres">
      <dgm:prSet presAssocID="{2748544C-7527-AA48-AF32-6DC9FE3A4F7F}" presName="invisiNode" presStyleLbl="node1" presStyleIdx="2" presStyleCnt="3"/>
      <dgm:spPr/>
    </dgm:pt>
    <dgm:pt modelId="{7F18957D-7EC1-4048-ABBA-6F19F6EF0910}" type="pres">
      <dgm:prSet presAssocID="{2748544C-7527-AA48-AF32-6DC9FE3A4F7F}" presName="imagNode" presStyleLbl="fgImgPlace1" presStyleIdx="2" presStyleCnt="3" custScaleY="129682" custLinFactNeighborX="799" custLinFactNeighborY="79211"/>
      <dgm:spPr>
        <a:blipFill rotWithShape="0">
          <a:blip xmlns:r="http://schemas.openxmlformats.org/officeDocument/2006/relationships" r:embed="rId3"/>
          <a:stretch>
            <a:fillRect/>
          </a:stretch>
        </a:blipFill>
      </dgm:spPr>
    </dgm:pt>
  </dgm:ptLst>
  <dgm:cxnLst>
    <dgm:cxn modelId="{395CC01A-80EF-6F4D-8A94-1C0AAB9AF236}" type="presOf" srcId="{0444E9B3-7DFF-F844-8117-86536B1809F2}" destId="{334379D3-11B6-904E-ADE9-0BECD75AC470}" srcOrd="0" destOrd="0" presId="urn:microsoft.com/office/officeart/2005/8/layout/pList2#1"/>
    <dgm:cxn modelId="{1F30D951-C543-DE42-83E9-101E7232AC0D}" type="presOf" srcId="{5DE42373-A9D4-5E40-BF4B-34B83C3B2C09}" destId="{06A7E219-53DF-AD4A-B442-4A8E0B607CF4}" srcOrd="0" destOrd="0" presId="urn:microsoft.com/office/officeart/2005/8/layout/pList2#1"/>
    <dgm:cxn modelId="{0AB90654-BD72-A346-AA44-3A53D8A1C014}" type="presOf" srcId="{F3874107-F8C3-2F42-A30C-0A4513793098}" destId="{3B17BD8E-0362-204C-AF9C-A02ABCA65AAA}" srcOrd="0" destOrd="0" presId="urn:microsoft.com/office/officeart/2005/8/layout/pList2#1"/>
    <dgm:cxn modelId="{489B1F56-81CB-2F42-881D-808D5CD47230}" srcId="{76BBF561-875A-F34A-8873-83708F04B8CB}" destId="{5DE42373-A9D4-5E40-BF4B-34B83C3B2C09}" srcOrd="0" destOrd="0" parTransId="{955DC6C3-C3CB-F64A-BB01-1184AF906796}" sibTransId="{03ED518C-C6D2-704B-B501-049FAB0EC9EE}"/>
    <dgm:cxn modelId="{5B40C75A-D2EF-A942-8CCD-23B0173C4F93}" srcId="{76BBF561-875A-F34A-8873-83708F04B8CB}" destId="{2748544C-7527-AA48-AF32-6DC9FE3A4F7F}" srcOrd="2" destOrd="0" parTransId="{43CB38A8-8389-DA41-99F3-0964008DFCC3}" sibTransId="{DDCAD433-D2DE-A041-B54A-C2692FDB223B}"/>
    <dgm:cxn modelId="{F8299497-BB4F-6246-A107-AEAC1CB2981D}" type="presOf" srcId="{03ED518C-C6D2-704B-B501-049FAB0EC9EE}" destId="{5AF98B18-2583-BD4C-BEB8-64D667949F82}" srcOrd="0" destOrd="0" presId="urn:microsoft.com/office/officeart/2005/8/layout/pList2#1"/>
    <dgm:cxn modelId="{A55570AD-DE4E-3848-A87F-410206D2FD7C}" srcId="{76BBF561-875A-F34A-8873-83708F04B8CB}" destId="{0444E9B3-7DFF-F844-8117-86536B1809F2}" srcOrd="1" destOrd="0" parTransId="{24751DF4-E33E-754B-80ED-601056AEA533}" sibTransId="{F3874107-F8C3-2F42-A30C-0A4513793098}"/>
    <dgm:cxn modelId="{91F506C2-BC54-EB45-8C9A-1AE6AC9815F6}" type="presOf" srcId="{2748544C-7527-AA48-AF32-6DC9FE3A4F7F}" destId="{D841AAE2-F8BE-2F48-9FD3-0D2B189D0F88}" srcOrd="0" destOrd="0" presId="urn:microsoft.com/office/officeart/2005/8/layout/pList2#1"/>
    <dgm:cxn modelId="{9C5082CA-1BEB-1E4C-BFBE-051E6666F8F1}" type="presOf" srcId="{76BBF561-875A-F34A-8873-83708F04B8CB}" destId="{DC0D1116-1FD8-E547-961B-0BA01481F0FE}" srcOrd="0" destOrd="0" presId="urn:microsoft.com/office/officeart/2005/8/layout/pList2#1"/>
    <dgm:cxn modelId="{015F5264-9B7B-7248-B013-92BDDFCC6679}" type="presParOf" srcId="{DC0D1116-1FD8-E547-961B-0BA01481F0FE}" destId="{56993604-C82B-0945-9005-59964BA8CDA1}" srcOrd="0" destOrd="0" presId="urn:microsoft.com/office/officeart/2005/8/layout/pList2#1"/>
    <dgm:cxn modelId="{8C23120E-0F2E-0945-9A22-CF13D5B98D7D}" type="presParOf" srcId="{DC0D1116-1FD8-E547-961B-0BA01481F0FE}" destId="{4D19F3A6-685A-F540-912D-8599C8289916}" srcOrd="1" destOrd="0" presId="urn:microsoft.com/office/officeart/2005/8/layout/pList2#1"/>
    <dgm:cxn modelId="{A2D1F5C1-1361-2341-8237-9F4ABED1E0A2}" type="presParOf" srcId="{4D19F3A6-685A-F540-912D-8599C8289916}" destId="{604136EC-EC07-FE4C-BA7E-C45F3C8F2E31}" srcOrd="0" destOrd="0" presId="urn:microsoft.com/office/officeart/2005/8/layout/pList2#1"/>
    <dgm:cxn modelId="{2E711333-9EA1-654B-99FA-698C85449570}" type="presParOf" srcId="{604136EC-EC07-FE4C-BA7E-C45F3C8F2E31}" destId="{06A7E219-53DF-AD4A-B442-4A8E0B607CF4}" srcOrd="0" destOrd="0" presId="urn:microsoft.com/office/officeart/2005/8/layout/pList2#1"/>
    <dgm:cxn modelId="{6AEDA60E-B739-9948-A5F9-EB30F01B515D}" type="presParOf" srcId="{604136EC-EC07-FE4C-BA7E-C45F3C8F2E31}" destId="{5E96257E-CB2E-5141-83E3-FE303C6205DA}" srcOrd="1" destOrd="0" presId="urn:microsoft.com/office/officeart/2005/8/layout/pList2#1"/>
    <dgm:cxn modelId="{C0D12312-83E2-A94F-A845-BADD3D3DFAEA}" type="presParOf" srcId="{604136EC-EC07-FE4C-BA7E-C45F3C8F2E31}" destId="{31809011-7622-A942-8EBE-F92AD11112C1}" srcOrd="2" destOrd="0" presId="urn:microsoft.com/office/officeart/2005/8/layout/pList2#1"/>
    <dgm:cxn modelId="{03E20213-A6EC-904A-AB91-DDDE46D14131}" type="presParOf" srcId="{4D19F3A6-685A-F540-912D-8599C8289916}" destId="{5AF98B18-2583-BD4C-BEB8-64D667949F82}" srcOrd="1" destOrd="0" presId="urn:microsoft.com/office/officeart/2005/8/layout/pList2#1"/>
    <dgm:cxn modelId="{433CC65C-D4D3-704E-AE7C-62E4FF56D0DF}" type="presParOf" srcId="{4D19F3A6-685A-F540-912D-8599C8289916}" destId="{3C615680-EE1E-6C48-92BA-5BF36F956485}" srcOrd="2" destOrd="0" presId="urn:microsoft.com/office/officeart/2005/8/layout/pList2#1"/>
    <dgm:cxn modelId="{B85D785D-DB54-E04E-853F-5A40C6DE503B}" type="presParOf" srcId="{3C615680-EE1E-6C48-92BA-5BF36F956485}" destId="{334379D3-11B6-904E-ADE9-0BECD75AC470}" srcOrd="0" destOrd="0" presId="urn:microsoft.com/office/officeart/2005/8/layout/pList2#1"/>
    <dgm:cxn modelId="{873F1DAE-4024-1D48-A04D-F9E87366724E}" type="presParOf" srcId="{3C615680-EE1E-6C48-92BA-5BF36F956485}" destId="{9412BA6A-62DC-E445-8E33-C9250AF004F1}" srcOrd="1" destOrd="0" presId="urn:microsoft.com/office/officeart/2005/8/layout/pList2#1"/>
    <dgm:cxn modelId="{AA196E59-81B5-1247-BD66-52FDF0B09FC9}" type="presParOf" srcId="{3C615680-EE1E-6C48-92BA-5BF36F956485}" destId="{09B3BFD7-57E3-4441-A3F9-F5D767B2FB41}" srcOrd="2" destOrd="0" presId="urn:microsoft.com/office/officeart/2005/8/layout/pList2#1"/>
    <dgm:cxn modelId="{425C081A-B739-3A49-91A9-8264358637D6}" type="presParOf" srcId="{4D19F3A6-685A-F540-912D-8599C8289916}" destId="{3B17BD8E-0362-204C-AF9C-A02ABCA65AAA}" srcOrd="3" destOrd="0" presId="urn:microsoft.com/office/officeart/2005/8/layout/pList2#1"/>
    <dgm:cxn modelId="{9523072F-F174-ED4F-8C3D-3F6582531E95}" type="presParOf" srcId="{4D19F3A6-685A-F540-912D-8599C8289916}" destId="{75446DD0-ECD3-834C-B8E3-073510E11778}" srcOrd="4" destOrd="0" presId="urn:microsoft.com/office/officeart/2005/8/layout/pList2#1"/>
    <dgm:cxn modelId="{899F6DDA-2F4C-FD48-B646-CC86144E39C6}" type="presParOf" srcId="{75446DD0-ECD3-834C-B8E3-073510E11778}" destId="{D841AAE2-F8BE-2F48-9FD3-0D2B189D0F88}" srcOrd="0" destOrd="0" presId="urn:microsoft.com/office/officeart/2005/8/layout/pList2#1"/>
    <dgm:cxn modelId="{F328BAB9-EBC6-5A40-B5DD-514C3E4AD776}" type="presParOf" srcId="{75446DD0-ECD3-834C-B8E3-073510E11778}" destId="{E5AEB289-D529-ED4E-BE24-B1F8FB774B5A}" srcOrd="1" destOrd="0" presId="urn:microsoft.com/office/officeart/2005/8/layout/pList2#1"/>
    <dgm:cxn modelId="{E8FABCB9-72C4-4A45-9C14-129730B79B81}" type="presParOf" srcId="{75446DD0-ECD3-834C-B8E3-073510E11778}" destId="{7F18957D-7EC1-4048-ABBA-6F19F6EF0910}" srcOrd="2" destOrd="0" presId="urn:microsoft.com/office/officeart/2005/8/layout/pList2#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61FB829-B9EE-4B48-9249-B193F417D781}" type="doc">
      <dgm:prSet loTypeId="urn:microsoft.com/office/officeart/2005/8/layout/radial5" loCatId="" qsTypeId="urn:microsoft.com/office/officeart/2005/8/quickstyle/3D3" qsCatId="3D" csTypeId="urn:microsoft.com/office/officeart/2005/8/colors/colorful4" csCatId="colorful" phldr="1"/>
      <dgm:spPr/>
      <dgm:t>
        <a:bodyPr/>
        <a:lstStyle/>
        <a:p>
          <a:endParaRPr lang="en-US"/>
        </a:p>
      </dgm:t>
    </dgm:pt>
    <dgm:pt modelId="{EDDF9CB0-4223-684A-AD41-6EBA55ABD1E1}">
      <dgm:prSet phldrT="[Text]" custT="1"/>
      <dgm:spPr>
        <a:xfrm rot="5400000">
          <a:off x="4626342" y="228957"/>
          <a:ext cx="712683" cy="1119931"/>
        </a:xfrm>
        <a:solidFill>
          <a:srgbClr val="7C60C6">
            <a:hueOff val="-1132563"/>
            <a:satOff val="1297"/>
            <a:lumOff val="-739"/>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gm:spPr>
      <dgm:t>
        <a:bodyPr vert="vert270"/>
        <a:lstStyle/>
        <a:p>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Dealing with uncertainty</a:t>
          </a:r>
        </a:p>
      </dgm:t>
    </dgm:pt>
    <dgm:pt modelId="{5672F342-92D3-4246-8491-94364B96B150}" type="parTrans" cxnId="{67F5C94A-8300-CD4E-9B5B-AAFAF6E9008D}">
      <dgm:prSet custT="1"/>
      <dgm:spPr>
        <a:xfrm rot="18320603">
          <a:off x="3907443" y="1461069"/>
          <a:ext cx="735864" cy="246080"/>
        </a:xfrm>
        <a:solidFill>
          <a:srgbClr val="7C60C6">
            <a:hueOff val="-1132563"/>
            <a:satOff val="1297"/>
            <a:lumOff val="-739"/>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gm:spPr>
      <dgm:t>
        <a:bodyPr/>
        <a:lstStyle/>
        <a:p>
          <a:endParaRPr lang="en-US" sz="1600" b="1">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gm:t>
    </dgm:pt>
    <dgm:pt modelId="{181A6783-27B6-0E47-A2B5-B32DC91AE319}" type="sibTrans" cxnId="{67F5C94A-8300-CD4E-9B5B-AAFAF6E9008D}">
      <dgm:prSet/>
      <dgm:spPr/>
      <dgm:t>
        <a:bodyPr/>
        <a:lstStyle/>
        <a:p>
          <a:endParaRPr lang="en-US" sz="4400"/>
        </a:p>
      </dgm:t>
    </dgm:pt>
    <dgm:pt modelId="{37DE29C1-39F0-2A4C-AD86-85D045241A3E}">
      <dgm:prSet phldrT="[Text]" custT="1"/>
      <dgm:spPr>
        <a:xfrm rot="5400000">
          <a:off x="5199088" y="833999"/>
          <a:ext cx="712683" cy="1180716"/>
        </a:xfrm>
        <a:solidFill>
          <a:srgbClr val="7C60C6">
            <a:hueOff val="-2265126"/>
            <a:satOff val="2594"/>
            <a:lumOff val="-1478"/>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gm:spPr>
      <dgm:t>
        <a:bodyPr vert="vert270"/>
        <a:lstStyle/>
        <a:p>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Domain competence</a:t>
          </a:r>
        </a:p>
      </dgm:t>
    </dgm:pt>
    <dgm:pt modelId="{21924052-E82B-6C4C-B82F-AC1E5C115660}" type="parTrans" cxnId="{D57DD477-68A7-9145-B309-FD7AF621E2B5}">
      <dgm:prSet custT="1"/>
      <dgm:spPr>
        <a:xfrm rot="19720167">
          <a:off x="4281047" y="1771783"/>
          <a:ext cx="777192" cy="246080"/>
        </a:xfrm>
        <a:solidFill>
          <a:srgbClr val="7C60C6">
            <a:hueOff val="-2265126"/>
            <a:satOff val="2594"/>
            <a:lumOff val="-1478"/>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gm:spPr>
      <dgm:t>
        <a:bodyPr/>
        <a:lstStyle/>
        <a:p>
          <a:endParaRPr lang="en-US" sz="1600" b="1">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gm:t>
    </dgm:pt>
    <dgm:pt modelId="{2DDB3449-555C-2D4D-9D22-07663EA471EE}" type="sibTrans" cxnId="{D57DD477-68A7-9145-B309-FD7AF621E2B5}">
      <dgm:prSet/>
      <dgm:spPr/>
      <dgm:t>
        <a:bodyPr/>
        <a:lstStyle/>
        <a:p>
          <a:endParaRPr lang="en-US" sz="4400"/>
        </a:p>
      </dgm:t>
    </dgm:pt>
    <dgm:pt modelId="{01B156A7-95CF-3D45-8597-7DE628DD9673}">
      <dgm:prSet phldrT="[Text]" custT="1"/>
      <dgm:spPr>
        <a:xfrm rot="5400000">
          <a:off x="5487244" y="1648155"/>
          <a:ext cx="712683" cy="1058598"/>
        </a:xfrm>
        <a:solidFill>
          <a:srgbClr val="7C60C6">
            <a:hueOff val="-3397690"/>
            <a:satOff val="3890"/>
            <a:lumOff val="-2217"/>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gm:spPr>
      <dgm:t>
        <a:bodyPr vert="vert270"/>
        <a:lstStyle/>
        <a:p>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General intellectual ability</a:t>
          </a:r>
        </a:p>
      </dgm:t>
    </dgm:pt>
    <dgm:pt modelId="{E003EB95-F44F-6940-A777-96EDF3827116}" type="parTrans" cxnId="{A4BC0312-0E1D-B344-8684-F79B67025214}">
      <dgm:prSet custT="1"/>
      <dgm:spPr>
        <a:xfrm rot="21040336">
          <a:off x="4482706" y="2211516"/>
          <a:ext cx="808833" cy="246080"/>
        </a:xfrm>
        <a:solidFill>
          <a:srgbClr val="7C60C6">
            <a:hueOff val="-3397690"/>
            <a:satOff val="3890"/>
            <a:lumOff val="-2217"/>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gm:spPr>
      <dgm:t>
        <a:bodyPr/>
        <a:lstStyle/>
        <a:p>
          <a:endParaRPr lang="en-US" sz="1600" b="1">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gm:t>
    </dgm:pt>
    <dgm:pt modelId="{F5EF3E63-CF7C-D043-8C71-A270FED2BDBC}" type="sibTrans" cxnId="{A4BC0312-0E1D-B344-8684-F79B67025214}">
      <dgm:prSet/>
      <dgm:spPr/>
      <dgm:t>
        <a:bodyPr/>
        <a:lstStyle/>
        <a:p>
          <a:endParaRPr lang="en-US" sz="4400"/>
        </a:p>
      </dgm:t>
    </dgm:pt>
    <dgm:pt modelId="{EC33C2E8-CAA2-9441-834D-DEE1C504BB91}">
      <dgm:prSet phldrT="[Text]" custT="1"/>
      <dgm:spPr>
        <a:xfrm rot="5400000">
          <a:off x="5430097" y="2455017"/>
          <a:ext cx="712683" cy="1058598"/>
        </a:xfrm>
        <a:solidFill>
          <a:srgbClr val="7C60C6">
            <a:hueOff val="-4530253"/>
            <a:satOff val="5187"/>
            <a:lumOff val="-2956"/>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gm:spPr>
      <dgm:t>
        <a:bodyPr vert="vert270"/>
        <a:lstStyle/>
        <a:p>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Generating results</a:t>
          </a:r>
        </a:p>
      </dgm:t>
    </dgm:pt>
    <dgm:pt modelId="{E4B0F583-68B4-BA48-A4B6-F14E55A06554}" type="parTrans" cxnId="{206750DA-E93B-7D4E-B6C8-BB1EAAC09E4A}">
      <dgm:prSet custT="1"/>
      <dgm:spPr>
        <a:xfrm rot="771429">
          <a:off x="4464867" y="2649161"/>
          <a:ext cx="784474" cy="246080"/>
        </a:xfrm>
        <a:solidFill>
          <a:srgbClr val="7C60C6">
            <a:hueOff val="-4530253"/>
            <a:satOff val="5187"/>
            <a:lumOff val="-2956"/>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gm:spPr>
      <dgm:t>
        <a:bodyPr/>
        <a:lstStyle/>
        <a:p>
          <a:endParaRPr lang="en-US" sz="1600" b="1">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gm:t>
    </dgm:pt>
    <dgm:pt modelId="{5E74653D-5335-984D-B041-20F1A49FF34D}" type="sibTrans" cxnId="{206750DA-E93B-7D4E-B6C8-BB1EAAC09E4A}">
      <dgm:prSet/>
      <dgm:spPr/>
      <dgm:t>
        <a:bodyPr/>
        <a:lstStyle/>
        <a:p>
          <a:endParaRPr lang="en-US" sz="4400"/>
        </a:p>
      </dgm:t>
    </dgm:pt>
    <dgm:pt modelId="{BEDA475B-2656-9A4C-BCFB-6071E18F70AD}">
      <dgm:prSet phldrT="[Text]" custT="1"/>
      <dgm:spPr>
        <a:xfrm rot="5400000">
          <a:off x="5154663" y="3096274"/>
          <a:ext cx="712683" cy="1345788"/>
        </a:xfrm>
        <a:solidFill>
          <a:srgbClr val="7C60C6">
            <a:hueOff val="-5662816"/>
            <a:satOff val="6484"/>
            <a:lumOff val="-3695"/>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gm:spPr>
      <dgm:t>
        <a:bodyPr vert="vert270"/>
        <a:lstStyle/>
        <a:p>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Independence &amp; freedom</a:t>
          </a:r>
        </a:p>
      </dgm:t>
    </dgm:pt>
    <dgm:pt modelId="{8964CA52-5F4C-1A45-8ACF-0959F8447B51}" type="parTrans" cxnId="{ACD36663-A6E5-574B-A61F-50D342AABCAD}">
      <dgm:prSet custT="1"/>
      <dgm:spPr>
        <a:xfrm rot="2124537">
          <a:off x="4245772" y="3111741"/>
          <a:ext cx="796159" cy="246080"/>
        </a:xfrm>
        <a:solidFill>
          <a:srgbClr val="7C60C6">
            <a:hueOff val="-5662816"/>
            <a:satOff val="6484"/>
            <a:lumOff val="-3695"/>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gm:spPr>
      <dgm:t>
        <a:bodyPr/>
        <a:lstStyle/>
        <a:p>
          <a:endParaRPr lang="en-US" sz="1600" b="1">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gm:t>
    </dgm:pt>
    <dgm:pt modelId="{D069631F-1E7D-1E48-8028-EA8227E5EDB6}" type="sibTrans" cxnId="{ACD36663-A6E5-574B-A61F-50D342AABCAD}">
      <dgm:prSet/>
      <dgm:spPr/>
      <dgm:t>
        <a:bodyPr/>
        <a:lstStyle/>
        <a:p>
          <a:endParaRPr lang="en-US" sz="4400"/>
        </a:p>
      </dgm:t>
    </dgm:pt>
    <dgm:pt modelId="{28421183-9F32-8149-801B-F52722F722CB}">
      <dgm:prSet phldrT="[Text]" custT="1"/>
      <dgm:spPr>
        <a:xfrm rot="5400000">
          <a:off x="2278192" y="3731884"/>
          <a:ext cx="712683" cy="1320024"/>
        </a:xfrm>
        <a:solidFill>
          <a:srgbClr val="7C60C6">
            <a:hueOff val="-9060505"/>
            <a:satOff val="10374"/>
            <a:lumOff val="-5912"/>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gm:spPr>
      <dgm:t>
        <a:bodyPr vert="vert270"/>
        <a:lstStyle/>
        <a:p>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Progression &amp; development</a:t>
          </a:r>
        </a:p>
      </dgm:t>
    </dgm:pt>
    <dgm:pt modelId="{1AB6825C-0680-C243-8D56-F09521CABB1A}" type="parTrans" cxnId="{AD08B07E-1E1E-4B4A-B50A-6886B624A8E6}">
      <dgm:prSet custT="1"/>
      <dgm:spPr>
        <a:xfrm rot="7254190">
          <a:off x="2769144" y="3452013"/>
          <a:ext cx="880582" cy="246080"/>
        </a:xfrm>
        <a:solidFill>
          <a:srgbClr val="7C60C6">
            <a:hueOff val="-9060505"/>
            <a:satOff val="10374"/>
            <a:lumOff val="-5912"/>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gm:spPr>
      <dgm:t>
        <a:bodyPr/>
        <a:lstStyle/>
        <a:p>
          <a:endParaRPr lang="en-US" sz="1600" b="1">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gm:t>
    </dgm:pt>
    <dgm:pt modelId="{3B378F5B-D7F3-C442-90D6-39F8A12ECF3C}" type="sibTrans" cxnId="{AD08B07E-1E1E-4B4A-B50A-6886B624A8E6}">
      <dgm:prSet/>
      <dgm:spPr/>
      <dgm:t>
        <a:bodyPr/>
        <a:lstStyle/>
        <a:p>
          <a:endParaRPr lang="en-US" sz="4400"/>
        </a:p>
      </dgm:t>
    </dgm:pt>
    <dgm:pt modelId="{72DA6022-3FD4-984D-B8E3-99BDD5F7C907}">
      <dgm:prSet phldrT="[Text]" custT="1"/>
      <dgm:spPr>
        <a:xfrm rot="5400000">
          <a:off x="4577931" y="3889054"/>
          <a:ext cx="784079" cy="1158038"/>
        </a:xfrm>
        <a:solidFill>
          <a:srgbClr val="7C60C6">
            <a:hueOff val="-6795379"/>
            <a:satOff val="7781"/>
            <a:lumOff val="-4434"/>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gm:spPr>
      <dgm:t>
        <a:bodyPr vert="vert270"/>
        <a:lstStyle/>
        <a:p>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Intention &amp; emotional involvement</a:t>
          </a:r>
        </a:p>
      </dgm:t>
    </dgm:pt>
    <dgm:pt modelId="{DC2D0FC9-CE33-B64A-9BCE-067F2D591E8E}" type="parTrans" cxnId="{095E95B7-A851-2043-BE5E-6A3D16F9CB37}">
      <dgm:prSet custT="1"/>
      <dgm:spPr>
        <a:xfrm rot="3482036">
          <a:off x="3821930" y="3481084"/>
          <a:ext cx="981040" cy="246080"/>
        </a:xfrm>
        <a:solidFill>
          <a:srgbClr val="7C60C6">
            <a:hueOff val="-6795379"/>
            <a:satOff val="7781"/>
            <a:lumOff val="-4434"/>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gm:spPr>
      <dgm:t>
        <a:bodyPr/>
        <a:lstStyle/>
        <a:p>
          <a:endParaRPr lang="en-US" sz="1600" b="1">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gm:t>
    </dgm:pt>
    <dgm:pt modelId="{16430549-EC85-F541-8DDD-25866456AD84}" type="sibTrans" cxnId="{095E95B7-A851-2043-BE5E-6A3D16F9CB37}">
      <dgm:prSet/>
      <dgm:spPr/>
      <dgm:t>
        <a:bodyPr/>
        <a:lstStyle/>
        <a:p>
          <a:endParaRPr lang="en-US" sz="4400"/>
        </a:p>
      </dgm:t>
    </dgm:pt>
    <dgm:pt modelId="{829FAB51-63FA-1644-9BC2-F3DDBA457C32}">
      <dgm:prSet phldrT="[Text]" custT="1"/>
      <dgm:spPr>
        <a:xfrm rot="5400000">
          <a:off x="3461786" y="4018164"/>
          <a:ext cx="712683" cy="1058598"/>
        </a:xfrm>
        <a:solidFill>
          <a:srgbClr val="7C60C6">
            <a:hueOff val="-7927942"/>
            <a:satOff val="9077"/>
            <a:lumOff val="-5173"/>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gm:spPr>
      <dgm:t>
        <a:bodyPr vert="vert270"/>
        <a:lstStyle/>
        <a:p>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Originality</a:t>
          </a:r>
        </a:p>
      </dgm:t>
    </dgm:pt>
    <dgm:pt modelId="{723FC65B-BECA-C944-A501-964CBA026C10}" type="parTrans" cxnId="{9BE55A69-BAFC-D748-8D91-377A030FBDD4}">
      <dgm:prSet custT="1"/>
      <dgm:spPr>
        <a:xfrm rot="5292355">
          <a:off x="3314793" y="3575684"/>
          <a:ext cx="885378" cy="246080"/>
        </a:xfrm>
        <a:solidFill>
          <a:srgbClr val="7C60C6">
            <a:hueOff val="-7927942"/>
            <a:satOff val="9077"/>
            <a:lumOff val="-5173"/>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gm:spPr>
      <dgm:t>
        <a:bodyPr/>
        <a:lstStyle/>
        <a:p>
          <a:endParaRPr lang="en-US" sz="1600" b="1">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gm:t>
    </dgm:pt>
    <dgm:pt modelId="{D7E48229-93A0-0745-8826-89DB151405C7}" type="sibTrans" cxnId="{9BE55A69-BAFC-D748-8D91-377A030FBDD4}">
      <dgm:prSet/>
      <dgm:spPr/>
      <dgm:t>
        <a:bodyPr/>
        <a:lstStyle/>
        <a:p>
          <a:endParaRPr lang="en-US" sz="4400"/>
        </a:p>
      </dgm:t>
    </dgm:pt>
    <dgm:pt modelId="{1557A286-33D2-5549-AF67-8C61F6B45BD2}">
      <dgm:prSet phldrT="[Text]" custT="1"/>
      <dgm:spPr>
        <a:xfrm rot="5400000">
          <a:off x="1570780" y="2977187"/>
          <a:ext cx="728020" cy="1545859"/>
        </a:xfrm>
        <a:solidFill>
          <a:srgbClr val="7C60C6">
            <a:hueOff val="-10193069"/>
            <a:satOff val="11671"/>
            <a:lumOff val="-6651"/>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gm:spPr>
      <dgm:t>
        <a:bodyPr vert="vert270"/>
        <a:lstStyle/>
        <a:p>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Social interaction and communication</a:t>
          </a:r>
        </a:p>
      </dgm:t>
    </dgm:pt>
    <dgm:pt modelId="{FF9527DB-E823-744C-A16B-C338F51C6D26}" type="parTrans" cxnId="{1181D6E7-DCEF-CD4A-BDB4-DCBBDB663818}">
      <dgm:prSet custT="1"/>
      <dgm:spPr>
        <a:xfrm rot="8757350">
          <a:off x="2384164" y="3047054"/>
          <a:ext cx="818231" cy="246080"/>
        </a:xfrm>
        <a:solidFill>
          <a:srgbClr val="7C60C6">
            <a:hueOff val="-10193069"/>
            <a:satOff val="11671"/>
            <a:lumOff val="-6651"/>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gm:spPr>
      <dgm:t>
        <a:bodyPr/>
        <a:lstStyle/>
        <a:p>
          <a:endParaRPr lang="en-US" sz="1600" b="1">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gm:t>
    </dgm:pt>
    <dgm:pt modelId="{D9A27C27-4154-1E47-BAD1-3D65F3025181}" type="sibTrans" cxnId="{1181D6E7-DCEF-CD4A-BDB4-DCBBDB663818}">
      <dgm:prSet/>
      <dgm:spPr/>
      <dgm:t>
        <a:bodyPr/>
        <a:lstStyle/>
        <a:p>
          <a:endParaRPr lang="en-US" sz="4400"/>
        </a:p>
      </dgm:t>
    </dgm:pt>
    <dgm:pt modelId="{B1F1F368-2258-1E4F-AEA8-DAE8809A050A}">
      <dgm:prSet phldrT="[Text]" custT="1"/>
      <dgm:spPr>
        <a:xfrm rot="5400000">
          <a:off x="1258574" y="2334445"/>
          <a:ext cx="712683" cy="1299734"/>
        </a:xfrm>
        <a:solidFill>
          <a:srgbClr val="7C60C6">
            <a:hueOff val="-11325632"/>
            <a:satOff val="12968"/>
            <a:lumOff val="-7390"/>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gm:spPr>
      <dgm:t>
        <a:bodyPr vert="vert270"/>
        <a:lstStyle/>
        <a:p>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Spontaneity &amp; subconscious processing</a:t>
          </a:r>
        </a:p>
      </dgm:t>
    </dgm:pt>
    <dgm:pt modelId="{838B359F-1C34-CE45-8121-AE1301D531A0}" type="parTrans" cxnId="{9A3BCE18-615F-4A4E-BBE2-3B0A991FD29F}">
      <dgm:prSet custT="1"/>
      <dgm:spPr>
        <a:xfrm rot="10066287">
          <a:off x="2295121" y="2647781"/>
          <a:ext cx="723055" cy="246080"/>
        </a:xfrm>
        <a:solidFill>
          <a:srgbClr val="7C60C6">
            <a:hueOff val="-11325632"/>
            <a:satOff val="12968"/>
            <a:lumOff val="-7390"/>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gm:spPr>
      <dgm:t>
        <a:bodyPr/>
        <a:lstStyle/>
        <a:p>
          <a:endParaRPr lang="en-US" sz="1600" b="1">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gm:t>
    </dgm:pt>
    <dgm:pt modelId="{EF2A5B73-17F6-D346-954D-A9D5A791E5DD}" type="sibTrans" cxnId="{9A3BCE18-615F-4A4E-BBE2-3B0A991FD29F}">
      <dgm:prSet/>
      <dgm:spPr/>
      <dgm:t>
        <a:bodyPr/>
        <a:lstStyle/>
        <a:p>
          <a:endParaRPr lang="en-US" sz="4400"/>
        </a:p>
      </dgm:t>
    </dgm:pt>
    <dgm:pt modelId="{CEB3EF02-BB30-A247-A1F6-61C172B22AED}">
      <dgm:prSet phldrT="[Text]" custT="1"/>
      <dgm:spPr>
        <a:xfrm rot="5400000">
          <a:off x="1540357" y="914095"/>
          <a:ext cx="712683" cy="1058598"/>
        </a:xfrm>
        <a:solidFill>
          <a:srgbClr val="7C60C6">
            <a:hueOff val="-13590758"/>
            <a:satOff val="15561"/>
            <a:lumOff val="-8868"/>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gm:spPr>
      <dgm:t>
        <a:bodyPr vert="vert270"/>
        <a:lstStyle/>
        <a:p>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Value</a:t>
          </a:r>
        </a:p>
      </dgm:t>
    </dgm:pt>
    <dgm:pt modelId="{F5402C57-8607-5143-B826-EC08F2DCF28B}" type="parTrans" cxnId="{C41EACAF-C4D8-2047-8A3E-B1DD90D996FF}">
      <dgm:prSet custT="1"/>
      <dgm:spPr>
        <a:xfrm rot="12606231">
          <a:off x="2352395" y="1819279"/>
          <a:ext cx="809724" cy="246080"/>
        </a:xfrm>
        <a:solidFill>
          <a:srgbClr val="7C60C6">
            <a:hueOff val="-13590758"/>
            <a:satOff val="15561"/>
            <a:lumOff val="-8868"/>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gm:spPr>
      <dgm:t>
        <a:bodyPr/>
        <a:lstStyle/>
        <a:p>
          <a:endParaRPr lang="en-US" sz="1600" b="1">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gm:t>
    </dgm:pt>
    <dgm:pt modelId="{643B2113-9E9D-584B-B884-240B342C7182}" type="sibTrans" cxnId="{C41EACAF-C4D8-2047-8A3E-B1DD90D996FF}">
      <dgm:prSet/>
      <dgm:spPr/>
      <dgm:t>
        <a:bodyPr/>
        <a:lstStyle/>
        <a:p>
          <a:endParaRPr lang="en-US" sz="4400"/>
        </a:p>
      </dgm:t>
    </dgm:pt>
    <dgm:pt modelId="{1268C819-23F0-054F-97C8-C934C143FD9B}">
      <dgm:prSet phldrT="[Text]" custT="1"/>
      <dgm:spPr>
        <a:xfrm rot="5400000">
          <a:off x="2105901" y="40050"/>
          <a:ext cx="803322" cy="1472403"/>
        </a:xfrm>
        <a:solidFill>
          <a:srgbClr val="7C60C6">
            <a:hueOff val="-14723321"/>
            <a:satOff val="16858"/>
            <a:lumOff val="-9607"/>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gm:spPr>
      <dgm:t>
        <a:bodyPr vert="vert270"/>
        <a:lstStyle/>
        <a:p>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Variety, divergence &amp; experimentation</a:t>
          </a:r>
        </a:p>
      </dgm:t>
    </dgm:pt>
    <dgm:pt modelId="{161EF80E-CE8B-114C-974B-3992A02D1BD4}" type="parTrans" cxnId="{7CC46127-B1DC-6640-B78B-640A572E23F2}">
      <dgm:prSet custT="1"/>
      <dgm:spPr>
        <a:xfrm rot="14066259">
          <a:off x="2680264" y="1433715"/>
          <a:ext cx="872272" cy="246080"/>
        </a:xfrm>
        <a:solidFill>
          <a:srgbClr val="7C60C6">
            <a:hueOff val="-14723321"/>
            <a:satOff val="16858"/>
            <a:lumOff val="-9607"/>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gm:spPr>
      <dgm:t>
        <a:bodyPr/>
        <a:lstStyle/>
        <a:p>
          <a:endParaRPr lang="en-US" sz="1600" b="1">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gm:t>
    </dgm:pt>
    <dgm:pt modelId="{00113AC6-C9AA-AE43-BC02-585307317001}" type="sibTrans" cxnId="{7CC46127-B1DC-6640-B78B-640A572E23F2}">
      <dgm:prSet/>
      <dgm:spPr/>
      <dgm:t>
        <a:bodyPr/>
        <a:lstStyle/>
        <a:p>
          <a:endParaRPr lang="en-US" sz="4400"/>
        </a:p>
      </dgm:t>
    </dgm:pt>
    <dgm:pt modelId="{E3127839-A03F-9643-AB82-6752F62BB3B3}">
      <dgm:prSet phldrT="[Text]" custT="1"/>
      <dgm:spPr>
        <a:xfrm rot="5400000">
          <a:off x="1296666" y="1654508"/>
          <a:ext cx="712683" cy="1058598"/>
        </a:xfrm>
        <a:solidFill>
          <a:srgbClr val="7C60C6">
            <a:hueOff val="-12458195"/>
            <a:satOff val="14264"/>
            <a:lumOff val="-8129"/>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gm:spPr>
      <dgm:t>
        <a:bodyPr vert="vert270"/>
        <a:lstStyle/>
        <a:p>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Thinking &amp; evaluation</a:t>
          </a:r>
        </a:p>
      </dgm:t>
    </dgm:pt>
    <dgm:pt modelId="{46EB9B69-8AC8-1346-96EC-4AAC5E3C4E9F}" type="parTrans" cxnId="{03FF360E-F688-F24B-9001-312B39DC1BC6}">
      <dgm:prSet custT="1"/>
      <dgm:spPr>
        <a:xfrm rot="11346218">
          <a:off x="2207488" y="2215057"/>
          <a:ext cx="816785" cy="246080"/>
        </a:xfrm>
        <a:solidFill>
          <a:srgbClr val="7C60C6">
            <a:hueOff val="-12458195"/>
            <a:satOff val="14264"/>
            <a:lumOff val="-8129"/>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gm:spPr>
      <dgm:t>
        <a:bodyPr/>
        <a:lstStyle/>
        <a:p>
          <a:endParaRPr lang="en-US" sz="1600" b="1">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gm:t>
    </dgm:pt>
    <dgm:pt modelId="{E4F976FE-0211-1D48-90BD-9B497092A4D7}" type="sibTrans" cxnId="{03FF360E-F688-F24B-9001-312B39DC1BC6}">
      <dgm:prSet/>
      <dgm:spPr/>
      <dgm:t>
        <a:bodyPr/>
        <a:lstStyle/>
        <a:p>
          <a:endParaRPr lang="en-US" sz="4400"/>
        </a:p>
      </dgm:t>
    </dgm:pt>
    <dgm:pt modelId="{76742814-5686-1147-9BE4-D4F48996460A}">
      <dgm:prSet phldrT="[Text]" custT="1"/>
      <dgm:spPr>
        <a:xfrm rot="5400000">
          <a:off x="3474488" y="-121362"/>
          <a:ext cx="712683" cy="1299991"/>
        </a:xfrm>
        <a:solidFill>
          <a:srgbClr val="7C60C6">
            <a:hueOff val="0"/>
            <a:satOff val="0"/>
            <a:lumOff val="0"/>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gm:spPr>
      <dgm:t>
        <a:bodyPr vert="vert270"/>
        <a:lstStyle/>
        <a:p>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Active involvement &amp; persistence</a:t>
          </a:r>
        </a:p>
      </dgm:t>
    </dgm:pt>
    <dgm:pt modelId="{A3ABB688-B343-2247-A095-C197CB56A8F5}" type="parTrans" cxnId="{6B631774-BA5F-C947-9AAE-087485362E42}">
      <dgm:prSet custT="1"/>
      <dgm:spPr>
        <a:xfrm rot="16331428">
          <a:off x="3331623" y="1281758"/>
          <a:ext cx="840389" cy="246080"/>
        </a:xfrm>
        <a:solidFill>
          <a:srgbClr val="7C60C6">
            <a:hueOff val="0"/>
            <a:satOff val="0"/>
            <a:lumOff val="0"/>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gm:spPr>
      <dgm:t>
        <a:bodyPr/>
        <a:lstStyle/>
        <a:p>
          <a:endParaRPr lang="en-GB" sz="1600" b="1">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gm:t>
    </dgm:pt>
    <dgm:pt modelId="{8F54B264-8920-EF4C-A521-410992B224DD}" type="sibTrans" cxnId="{6B631774-BA5F-C947-9AAE-087485362E42}">
      <dgm:prSet/>
      <dgm:spPr/>
      <dgm:t>
        <a:bodyPr/>
        <a:lstStyle/>
        <a:p>
          <a:endParaRPr lang="en-GB" sz="4400"/>
        </a:p>
      </dgm:t>
    </dgm:pt>
    <dgm:pt modelId="{288BD66D-7126-9243-B78B-2D9F86F28505}">
      <dgm:prSet phldrT="[Text]" custT="1"/>
      <dgm:spPr>
        <a:xfrm rot="5400000">
          <a:off x="3182305" y="1927019"/>
          <a:ext cx="1144668" cy="1187103"/>
        </a:xfrm>
        <a:solidFill>
          <a:srgbClr val="3D9CCC">
            <a:hueOff val="0"/>
            <a:satOff val="0"/>
            <a:lumOff val="0"/>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gm:spPr>
      <dgm:t>
        <a:bodyPr vert="vert270"/>
        <a:lstStyle/>
        <a:p>
          <a:r>
            <a:rPr lang="en-US" sz="20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Creativity is</a:t>
          </a:r>
          <a:r>
            <a:rPr lang="is-IS" sz="20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a:t>
          </a:r>
          <a:endParaRPr lang="en-US" sz="20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gm:t>
    </dgm:pt>
    <dgm:pt modelId="{F777EC04-79CF-2048-BFA3-38EFDE15217C}" type="parTrans" cxnId="{96B74630-30E7-4548-BFF9-DB54216972AC}">
      <dgm:prSet/>
      <dgm:spPr/>
      <dgm:t>
        <a:bodyPr/>
        <a:lstStyle/>
        <a:p>
          <a:endParaRPr lang="en-GB" sz="4400"/>
        </a:p>
      </dgm:t>
    </dgm:pt>
    <dgm:pt modelId="{B1EF92F3-30AC-1B40-B3B4-50946C39AE86}" type="sibTrans" cxnId="{96B74630-30E7-4548-BFF9-DB54216972AC}">
      <dgm:prSet/>
      <dgm:spPr/>
      <dgm:t>
        <a:bodyPr/>
        <a:lstStyle/>
        <a:p>
          <a:endParaRPr lang="en-GB" sz="4400"/>
        </a:p>
      </dgm:t>
    </dgm:pt>
    <dgm:pt modelId="{12517373-4539-0649-B196-3186E0A6687D}" type="pres">
      <dgm:prSet presAssocID="{C61FB829-B9EE-4B48-9249-B193F417D781}" presName="Name0" presStyleCnt="0">
        <dgm:presLayoutVars>
          <dgm:chMax val="1"/>
          <dgm:dir/>
          <dgm:animLvl val="ctr"/>
          <dgm:resizeHandles val="exact"/>
        </dgm:presLayoutVars>
      </dgm:prSet>
      <dgm:spPr/>
    </dgm:pt>
    <dgm:pt modelId="{FADF2B22-7BD6-B242-B9F1-11FD871B4C7E}" type="pres">
      <dgm:prSet presAssocID="{288BD66D-7126-9243-B78B-2D9F86F28505}" presName="centerShape" presStyleLbl="node0" presStyleIdx="0" presStyleCnt="1" custAng="5400000" custScaleX="196538" custScaleY="203824"/>
      <dgm:spPr>
        <a:prstGeom prst="ellipse">
          <a:avLst/>
        </a:prstGeom>
      </dgm:spPr>
    </dgm:pt>
    <dgm:pt modelId="{3DB42430-5F69-074E-A228-4CBE21D9821D}" type="pres">
      <dgm:prSet presAssocID="{A3ABB688-B343-2247-A095-C197CB56A8F5}" presName="parTrans" presStyleLbl="sibTrans2D1" presStyleIdx="0" presStyleCnt="14" custAng="0" custScaleX="211142" custScaleY="60933" custLinFactNeighborX="-9906" custLinFactNeighborY="-39303"/>
      <dgm:spPr>
        <a:prstGeom prst="rightArrow">
          <a:avLst>
            <a:gd name="adj1" fmla="val 60000"/>
            <a:gd name="adj2" fmla="val 50000"/>
          </a:avLst>
        </a:prstGeom>
      </dgm:spPr>
    </dgm:pt>
    <dgm:pt modelId="{FD06C8AF-75E4-EA49-B848-86EB365E22F6}" type="pres">
      <dgm:prSet presAssocID="{A3ABB688-B343-2247-A095-C197CB56A8F5}" presName="connectorText" presStyleLbl="sibTrans2D1" presStyleIdx="0" presStyleCnt="14"/>
      <dgm:spPr/>
    </dgm:pt>
    <dgm:pt modelId="{272A6B29-A37C-C447-9605-7D940C79664C}" type="pres">
      <dgm:prSet presAssocID="{76742814-5686-1147-9BE4-D4F48996460A}" presName="node" presStyleLbl="node1" presStyleIdx="0" presStyleCnt="14" custAng="5400000" custScaleY="182408" custRadScaleRad="95650" custRadScaleInc="17037">
        <dgm:presLayoutVars>
          <dgm:bulletEnabled val="1"/>
        </dgm:presLayoutVars>
      </dgm:prSet>
      <dgm:spPr>
        <a:prstGeom prst="ellipse">
          <a:avLst/>
        </a:prstGeom>
      </dgm:spPr>
    </dgm:pt>
    <dgm:pt modelId="{C36665F5-0FCE-8F4A-B521-8FA80FC1F2E9}" type="pres">
      <dgm:prSet presAssocID="{5672F342-92D3-4246-8491-94364B96B150}" presName="parTrans" presStyleLbl="sibTrans2D1" presStyleIdx="1" presStyleCnt="14" custAng="0" custScaleX="128769" custScaleY="60933" custLinFactNeighborX="-21151" custLinFactNeighborY="-7860"/>
      <dgm:spPr>
        <a:prstGeom prst="rightArrow">
          <a:avLst>
            <a:gd name="adj1" fmla="val 60000"/>
            <a:gd name="adj2" fmla="val 50000"/>
          </a:avLst>
        </a:prstGeom>
      </dgm:spPr>
    </dgm:pt>
    <dgm:pt modelId="{6ED24E53-6CF8-ED47-84B0-B00226C44D1A}" type="pres">
      <dgm:prSet presAssocID="{5672F342-92D3-4246-8491-94364B96B150}" presName="connectorText" presStyleLbl="sibTrans2D1" presStyleIdx="1" presStyleCnt="14"/>
      <dgm:spPr/>
    </dgm:pt>
    <dgm:pt modelId="{05029904-6B24-9842-95C7-AB2729BB1E36}" type="pres">
      <dgm:prSet presAssocID="{EDDF9CB0-4223-684A-AD41-6EBA55ABD1E1}" presName="node" presStyleLbl="node1" presStyleIdx="1" presStyleCnt="14" custAng="5400000" custScaleY="157143" custRadScaleRad="101864" custRadScaleInc="74893">
        <dgm:presLayoutVars>
          <dgm:bulletEnabled val="1"/>
        </dgm:presLayoutVars>
      </dgm:prSet>
      <dgm:spPr>
        <a:prstGeom prst="ellipse">
          <a:avLst/>
        </a:prstGeom>
      </dgm:spPr>
    </dgm:pt>
    <dgm:pt modelId="{FBB4A0E5-0177-874C-9974-C3DC6CAFB4C6}" type="pres">
      <dgm:prSet presAssocID="{21924052-E82B-6C4C-B82F-AC1E5C115660}" presName="parTrans" presStyleLbl="sibTrans2D1" presStyleIdx="2" presStyleCnt="14" custAng="0" custScaleX="128769" custScaleY="60933" custLinFactNeighborX="-8343" custLinFactNeighborY="-9433"/>
      <dgm:spPr>
        <a:prstGeom prst="rightArrow">
          <a:avLst>
            <a:gd name="adj1" fmla="val 60000"/>
            <a:gd name="adj2" fmla="val 50000"/>
          </a:avLst>
        </a:prstGeom>
      </dgm:spPr>
    </dgm:pt>
    <dgm:pt modelId="{58E24521-D88B-1849-9903-359BFEF9A0C1}" type="pres">
      <dgm:prSet presAssocID="{21924052-E82B-6C4C-B82F-AC1E5C115660}" presName="connectorText" presStyleLbl="sibTrans2D1" presStyleIdx="2" presStyleCnt="14"/>
      <dgm:spPr/>
    </dgm:pt>
    <dgm:pt modelId="{A57A449F-AB08-A94C-B55B-5FB97D994563}" type="pres">
      <dgm:prSet presAssocID="{37DE29C1-39F0-2A4C-AD86-85D045241A3E}" presName="node" presStyleLbl="node1" presStyleIdx="2" presStyleCnt="14" custAng="5400000" custScaleY="165672" custRadScaleRad="101159" custRadScaleInc="56318">
        <dgm:presLayoutVars>
          <dgm:bulletEnabled val="1"/>
        </dgm:presLayoutVars>
      </dgm:prSet>
      <dgm:spPr>
        <a:prstGeom prst="ellipse">
          <a:avLst/>
        </a:prstGeom>
      </dgm:spPr>
    </dgm:pt>
    <dgm:pt modelId="{5925ACF0-DE7E-084B-8CE8-18D0807B7A04}" type="pres">
      <dgm:prSet presAssocID="{E003EB95-F44F-6940-A777-96EDF3827116}" presName="parTrans" presStyleLbl="sibTrans2D1" presStyleIdx="3" presStyleCnt="14" custAng="0" custScaleX="128769" custScaleY="60933"/>
      <dgm:spPr>
        <a:prstGeom prst="rightArrow">
          <a:avLst>
            <a:gd name="adj1" fmla="val 60000"/>
            <a:gd name="adj2" fmla="val 50000"/>
          </a:avLst>
        </a:prstGeom>
      </dgm:spPr>
    </dgm:pt>
    <dgm:pt modelId="{2A412721-FB31-0D41-A4B4-5BD858D84785}" type="pres">
      <dgm:prSet presAssocID="{E003EB95-F44F-6940-A777-96EDF3827116}" presName="connectorText" presStyleLbl="sibTrans2D1" presStyleIdx="3" presStyleCnt="14"/>
      <dgm:spPr/>
    </dgm:pt>
    <dgm:pt modelId="{EF192C65-3DB2-0444-B0B4-B06215913D8A}" type="pres">
      <dgm:prSet presAssocID="{01B156A7-95CF-3D45-8597-7DE628DD9673}" presName="node" presStyleLbl="node1" presStyleIdx="3" presStyleCnt="14" custAng="5400000" custScaleY="148537" custRadScaleRad="101578" custRadScaleInc="27451">
        <dgm:presLayoutVars>
          <dgm:bulletEnabled val="1"/>
        </dgm:presLayoutVars>
      </dgm:prSet>
      <dgm:spPr>
        <a:prstGeom prst="ellipse">
          <a:avLst/>
        </a:prstGeom>
      </dgm:spPr>
    </dgm:pt>
    <dgm:pt modelId="{98E4FA29-015A-7044-8599-D73CD4A80CC0}" type="pres">
      <dgm:prSet presAssocID="{E4B0F583-68B4-BA48-A4B6-F14E55A06554}" presName="parTrans" presStyleLbl="sibTrans2D1" presStyleIdx="4" presStyleCnt="14" custAng="0" custScaleX="128769" custScaleY="60933"/>
      <dgm:spPr>
        <a:prstGeom prst="rightArrow">
          <a:avLst>
            <a:gd name="adj1" fmla="val 60000"/>
            <a:gd name="adj2" fmla="val 50000"/>
          </a:avLst>
        </a:prstGeom>
      </dgm:spPr>
    </dgm:pt>
    <dgm:pt modelId="{CD22DB4E-B1D0-614F-9E6C-05FB2FF0AB68}" type="pres">
      <dgm:prSet presAssocID="{E4B0F583-68B4-BA48-A4B6-F14E55A06554}" presName="connectorText" presStyleLbl="sibTrans2D1" presStyleIdx="4" presStyleCnt="14"/>
      <dgm:spPr/>
    </dgm:pt>
    <dgm:pt modelId="{38B449C0-ECDB-F648-8A02-190DCDA280D7}" type="pres">
      <dgm:prSet presAssocID="{EC33C2E8-CAA2-9441-834D-DEE1C504BB91}" presName="node" presStyleLbl="node1" presStyleIdx="4" presStyleCnt="14" custAng="5400000" custScaleY="148537">
        <dgm:presLayoutVars>
          <dgm:bulletEnabled val="1"/>
        </dgm:presLayoutVars>
      </dgm:prSet>
      <dgm:spPr>
        <a:prstGeom prst="ellipse">
          <a:avLst/>
        </a:prstGeom>
      </dgm:spPr>
    </dgm:pt>
    <dgm:pt modelId="{8ECE9505-DA1D-1B4F-8FD6-4BFAFDA554AD}" type="pres">
      <dgm:prSet presAssocID="{8964CA52-5F4C-1A45-8ACF-0959F8447B51}" presName="parTrans" presStyleLbl="sibTrans2D1" presStyleIdx="5" presStyleCnt="14" custAng="0" custScaleX="128769" custScaleY="60933" custLinFactNeighborX="-7116" custLinFactNeighborY="12577"/>
      <dgm:spPr>
        <a:prstGeom prst="rightArrow">
          <a:avLst>
            <a:gd name="adj1" fmla="val 60000"/>
            <a:gd name="adj2" fmla="val 50000"/>
          </a:avLst>
        </a:prstGeom>
      </dgm:spPr>
    </dgm:pt>
    <dgm:pt modelId="{F33312DA-57CE-724C-9723-760AD86686EC}" type="pres">
      <dgm:prSet presAssocID="{8964CA52-5F4C-1A45-8ACF-0959F8447B51}" presName="connectorText" presStyleLbl="sibTrans2D1" presStyleIdx="5" presStyleCnt="14"/>
      <dgm:spPr/>
    </dgm:pt>
    <dgm:pt modelId="{238702EF-C4D9-CF47-86F0-6CF527A7E1B0}" type="pres">
      <dgm:prSet presAssocID="{BEDA475B-2656-9A4C-BCFB-6071E18F70AD}" presName="node" presStyleLbl="node1" presStyleIdx="5" presStyleCnt="14" custAng="5400000" custScaleY="188834" custRadScaleRad="103402" custRadScaleInc="-24597">
        <dgm:presLayoutVars>
          <dgm:bulletEnabled val="1"/>
        </dgm:presLayoutVars>
      </dgm:prSet>
      <dgm:spPr>
        <a:prstGeom prst="ellipse">
          <a:avLst/>
        </a:prstGeom>
      </dgm:spPr>
    </dgm:pt>
    <dgm:pt modelId="{8B0DA91B-86A6-DA45-B360-E03EDA15C162}" type="pres">
      <dgm:prSet presAssocID="{DC2D0FC9-CE33-B64A-9BCE-067F2D591E8E}" presName="parTrans" presStyleLbl="sibTrans2D1" presStyleIdx="6" presStyleCnt="14" custAng="0" custScaleX="153437" custScaleY="60933" custLinFactNeighborX="-9839" custLinFactNeighborY="22009"/>
      <dgm:spPr>
        <a:prstGeom prst="rightArrow">
          <a:avLst>
            <a:gd name="adj1" fmla="val 60000"/>
            <a:gd name="adj2" fmla="val 50000"/>
          </a:avLst>
        </a:prstGeom>
      </dgm:spPr>
    </dgm:pt>
    <dgm:pt modelId="{EC1E155B-A87C-EF49-A9E3-11F17F68E59A}" type="pres">
      <dgm:prSet presAssocID="{DC2D0FC9-CE33-B64A-9BCE-067F2D591E8E}" presName="connectorText" presStyleLbl="sibTrans2D1" presStyleIdx="6" presStyleCnt="14"/>
      <dgm:spPr/>
    </dgm:pt>
    <dgm:pt modelId="{DF7C07F0-AD0B-D244-929F-427526EA2847}" type="pres">
      <dgm:prSet presAssocID="{72DA6022-3FD4-984D-B8E3-99BDD5F7C907}" presName="node" presStyleLbl="node1" presStyleIdx="6" presStyleCnt="14" custAng="5400000" custScaleX="110018" custScaleY="181079" custRadScaleRad="110151" custRadScaleInc="-48625">
        <dgm:presLayoutVars>
          <dgm:bulletEnabled val="1"/>
        </dgm:presLayoutVars>
      </dgm:prSet>
      <dgm:spPr>
        <a:prstGeom prst="ellipse">
          <a:avLst/>
        </a:prstGeom>
      </dgm:spPr>
    </dgm:pt>
    <dgm:pt modelId="{88CC294D-48CF-8D45-87D8-5F10D02CD48E}" type="pres">
      <dgm:prSet presAssocID="{723FC65B-BECA-C944-A501-964CBA026C10}" presName="parTrans" presStyleLbl="sibTrans2D1" presStyleIdx="7" presStyleCnt="14" custAng="0" custScaleX="184513" custScaleY="60933" custLinFactNeighborX="-6145" custLinFactNeighborY="36158"/>
      <dgm:spPr>
        <a:prstGeom prst="rightArrow">
          <a:avLst>
            <a:gd name="adj1" fmla="val 60000"/>
            <a:gd name="adj2" fmla="val 50000"/>
          </a:avLst>
        </a:prstGeom>
      </dgm:spPr>
    </dgm:pt>
    <dgm:pt modelId="{32A7B8D9-816D-BC43-AC00-ECE9C4FD2ABC}" type="pres">
      <dgm:prSet presAssocID="{723FC65B-BECA-C944-A501-964CBA026C10}" presName="connectorText" presStyleLbl="sibTrans2D1" presStyleIdx="7" presStyleCnt="14"/>
      <dgm:spPr/>
    </dgm:pt>
    <dgm:pt modelId="{F642257F-81CB-6845-87B0-0FEE528B3B32}" type="pres">
      <dgm:prSet presAssocID="{829FAB51-63FA-1644-9BC2-F3DDBA457C32}" presName="node" presStyleLbl="node1" presStyleIdx="7" presStyleCnt="14" custAng="5400000" custScaleY="148537" custRadScaleRad="97305" custRadScaleInc="-13954">
        <dgm:presLayoutVars>
          <dgm:bulletEnabled val="1"/>
        </dgm:presLayoutVars>
      </dgm:prSet>
      <dgm:spPr>
        <a:prstGeom prst="ellipse">
          <a:avLst/>
        </a:prstGeom>
      </dgm:spPr>
    </dgm:pt>
    <dgm:pt modelId="{7DEAD9B9-9835-FD40-A926-6A90AF5396D9}" type="pres">
      <dgm:prSet presAssocID="{1AB6825C-0680-C243-8D56-F09521CABB1A}" presName="parTrans" presStyleLbl="sibTrans2D1" presStyleIdx="8" presStyleCnt="14" custAng="0" custScaleX="154125" custScaleY="60933" custLinFactNeighborX="4405" custLinFactNeighborY="25153"/>
      <dgm:spPr>
        <a:prstGeom prst="rightArrow">
          <a:avLst>
            <a:gd name="adj1" fmla="val 60000"/>
            <a:gd name="adj2" fmla="val 50000"/>
          </a:avLst>
        </a:prstGeom>
      </dgm:spPr>
    </dgm:pt>
    <dgm:pt modelId="{AEF659C5-F60F-7F40-952D-7C10C0CF9C21}" type="pres">
      <dgm:prSet presAssocID="{1AB6825C-0680-C243-8D56-F09521CABB1A}" presName="connectorText" presStyleLbl="sibTrans2D1" presStyleIdx="8" presStyleCnt="14"/>
      <dgm:spPr/>
    </dgm:pt>
    <dgm:pt modelId="{7CCE78E2-60AA-E847-80F1-CED0FC1AE635}" type="pres">
      <dgm:prSet presAssocID="{28421183-9F32-8149-801B-F52722F722CB}" presName="node" presStyleLbl="node1" presStyleIdx="8" presStyleCnt="14" custAng="5400000" custScaleY="185219" custRadScaleRad="104649" custRadScaleInc="40358">
        <dgm:presLayoutVars>
          <dgm:bulletEnabled val="1"/>
        </dgm:presLayoutVars>
      </dgm:prSet>
      <dgm:spPr>
        <a:prstGeom prst="ellipse">
          <a:avLst/>
        </a:prstGeom>
      </dgm:spPr>
    </dgm:pt>
    <dgm:pt modelId="{67D885EE-77E6-5649-BC38-E033677C550D}" type="pres">
      <dgm:prSet presAssocID="{FF9527DB-E823-744C-A16B-C338F51C6D26}" presName="parTrans" presStyleLbl="sibTrans2D1" presStyleIdx="9" presStyleCnt="14" custAng="0" custScaleX="128769" custScaleY="60933"/>
      <dgm:spPr>
        <a:prstGeom prst="rightArrow">
          <a:avLst>
            <a:gd name="adj1" fmla="val 60000"/>
            <a:gd name="adj2" fmla="val 50000"/>
          </a:avLst>
        </a:prstGeom>
      </dgm:spPr>
    </dgm:pt>
    <dgm:pt modelId="{F3D2CFDD-EB65-8549-935F-7F8F3992ACDF}" type="pres">
      <dgm:prSet presAssocID="{FF9527DB-E823-744C-A16B-C338F51C6D26}" presName="connectorText" presStyleLbl="sibTrans2D1" presStyleIdx="9" presStyleCnt="14"/>
      <dgm:spPr/>
    </dgm:pt>
    <dgm:pt modelId="{245F768C-D5F1-8B48-A660-9020D1AC325B}" type="pres">
      <dgm:prSet presAssocID="{1557A286-33D2-5549-AF67-8C61F6B45BD2}" presName="node" presStyleLbl="node1" presStyleIdx="9" presStyleCnt="14" custAng="5400000" custScaleX="102152" custScaleY="216907" custRadScaleRad="105385" custRadScaleInc="35212">
        <dgm:presLayoutVars>
          <dgm:bulletEnabled val="1"/>
        </dgm:presLayoutVars>
      </dgm:prSet>
      <dgm:spPr>
        <a:prstGeom prst="ellipse">
          <a:avLst/>
        </a:prstGeom>
      </dgm:spPr>
    </dgm:pt>
    <dgm:pt modelId="{57C9259D-9D8A-AA44-A22A-61C37E5A3D41}" type="pres">
      <dgm:prSet presAssocID="{838B359F-1C34-CE45-8121-AE1301D531A0}" presName="parTrans" presStyleLbl="sibTrans2D1" presStyleIdx="10" presStyleCnt="14" custAng="0" custScaleX="108784" custScaleY="60933" custLinFactNeighborX="8527" custLinFactNeighborY="0"/>
      <dgm:spPr>
        <a:prstGeom prst="rightArrow">
          <a:avLst>
            <a:gd name="adj1" fmla="val 60000"/>
            <a:gd name="adj2" fmla="val 50000"/>
          </a:avLst>
        </a:prstGeom>
      </dgm:spPr>
    </dgm:pt>
    <dgm:pt modelId="{0FB6F338-251A-274C-B771-845763ADA855}" type="pres">
      <dgm:prSet presAssocID="{838B359F-1C34-CE45-8121-AE1301D531A0}" presName="connectorText" presStyleLbl="sibTrans2D1" presStyleIdx="10" presStyleCnt="14"/>
      <dgm:spPr/>
    </dgm:pt>
    <dgm:pt modelId="{90704D66-A99D-F441-BC43-9D061ED344CF}" type="pres">
      <dgm:prSet presAssocID="{B1F1F368-2258-1E4F-AEA8-DAE8809A050A}" presName="node" presStyleLbl="node1" presStyleIdx="10" presStyleCnt="14" custAng="5400000" custScaleY="208797" custRadScaleRad="105055" custRadScaleInc="4889">
        <dgm:presLayoutVars>
          <dgm:bulletEnabled val="1"/>
        </dgm:presLayoutVars>
      </dgm:prSet>
      <dgm:spPr>
        <a:prstGeom prst="ellipse">
          <a:avLst/>
        </a:prstGeom>
      </dgm:spPr>
    </dgm:pt>
    <dgm:pt modelId="{316CA74A-B59C-CB4B-A9AD-61ED86E5B242}" type="pres">
      <dgm:prSet presAssocID="{46EB9B69-8AC8-1346-96EC-4AAC5E3C4E9F}" presName="parTrans" presStyleLbl="sibTrans2D1" presStyleIdx="11" presStyleCnt="14" custAng="0" custScaleX="128769" custScaleY="60933"/>
      <dgm:spPr>
        <a:prstGeom prst="rightArrow">
          <a:avLst>
            <a:gd name="adj1" fmla="val 60000"/>
            <a:gd name="adj2" fmla="val 50000"/>
          </a:avLst>
        </a:prstGeom>
      </dgm:spPr>
    </dgm:pt>
    <dgm:pt modelId="{04C61442-7CA2-3346-AFBA-D049241F736B}" type="pres">
      <dgm:prSet presAssocID="{46EB9B69-8AC8-1346-96EC-4AAC5E3C4E9F}" presName="connectorText" presStyleLbl="sibTrans2D1" presStyleIdx="11" presStyleCnt="14"/>
      <dgm:spPr/>
    </dgm:pt>
    <dgm:pt modelId="{72A41DEF-C076-4541-AFAE-CE66D5D3C415}" type="pres">
      <dgm:prSet presAssocID="{E3127839-A03F-9643-AB82-6752F62BB3B3}" presName="node" presStyleLbl="node1" presStyleIdx="11" presStyleCnt="14" custAng="5400000" custScaleY="148537" custRadScaleRad="102130" custRadScaleInc="-29194">
        <dgm:presLayoutVars>
          <dgm:bulletEnabled val="1"/>
        </dgm:presLayoutVars>
      </dgm:prSet>
      <dgm:spPr>
        <a:prstGeom prst="ellipse">
          <a:avLst/>
        </a:prstGeom>
      </dgm:spPr>
    </dgm:pt>
    <dgm:pt modelId="{70E4D071-1653-234C-99ED-71F398491BAB}" type="pres">
      <dgm:prSet presAssocID="{F5402C57-8607-5143-B826-EC08F2DCF28B}" presName="parTrans" presStyleLbl="sibTrans2D1" presStyleIdx="12" presStyleCnt="14" custAng="0" custScaleX="128769" custScaleY="60933"/>
      <dgm:spPr>
        <a:prstGeom prst="rightArrow">
          <a:avLst>
            <a:gd name="adj1" fmla="val 60000"/>
            <a:gd name="adj2" fmla="val 50000"/>
          </a:avLst>
        </a:prstGeom>
      </dgm:spPr>
    </dgm:pt>
    <dgm:pt modelId="{AC8843BA-2487-4E45-A0F7-923DC90F6C2F}" type="pres">
      <dgm:prSet presAssocID="{F5402C57-8607-5143-B826-EC08F2DCF28B}" presName="connectorText" presStyleLbl="sibTrans2D1" presStyleIdx="12" presStyleCnt="14"/>
      <dgm:spPr/>
    </dgm:pt>
    <dgm:pt modelId="{CD2C2333-460C-2B43-A11F-F53D85CA7BE3}" type="pres">
      <dgm:prSet presAssocID="{CEB3EF02-BB30-A247-A1F6-61C172B22AED}" presName="node" presStyleLbl="node1" presStyleIdx="12" presStyleCnt="14" custAng="5400000" custScaleY="148537" custRadScaleRad="103050" custRadScaleInc="-65859">
        <dgm:presLayoutVars>
          <dgm:bulletEnabled val="1"/>
        </dgm:presLayoutVars>
      </dgm:prSet>
      <dgm:spPr>
        <a:prstGeom prst="ellipse">
          <a:avLst/>
        </a:prstGeom>
      </dgm:spPr>
    </dgm:pt>
    <dgm:pt modelId="{9033A923-545E-BA4C-B567-04C303ADFCD9}" type="pres">
      <dgm:prSet presAssocID="{161EF80E-CE8B-114C-974B-3992A02D1BD4}" presName="parTrans" presStyleLbl="sibTrans2D1" presStyleIdx="13" presStyleCnt="14" custAng="0" custScaleX="163092" custScaleY="60933" custLinFactNeighborX="-2378" custLinFactNeighborY="-22009"/>
      <dgm:spPr>
        <a:prstGeom prst="rightArrow">
          <a:avLst>
            <a:gd name="adj1" fmla="val 60000"/>
            <a:gd name="adj2" fmla="val 50000"/>
          </a:avLst>
        </a:prstGeom>
      </dgm:spPr>
    </dgm:pt>
    <dgm:pt modelId="{9679AFBD-3975-EE41-A839-8AB8B9FE28A8}" type="pres">
      <dgm:prSet presAssocID="{161EF80E-CE8B-114C-974B-3992A02D1BD4}" presName="connectorText" presStyleLbl="sibTrans2D1" presStyleIdx="13" presStyleCnt="14"/>
      <dgm:spPr/>
    </dgm:pt>
    <dgm:pt modelId="{FE61B97E-162C-2F4E-A272-D0E87B44509C}" type="pres">
      <dgm:prSet presAssocID="{1268C819-23F0-054F-97C8-C934C143FD9B}" presName="node" presStyleLbl="node1" presStyleIdx="13" presStyleCnt="14" custAng="5400000" custScaleX="112718" custScaleY="234847" custRadScaleRad="105982" custRadScaleInc="-88125">
        <dgm:presLayoutVars>
          <dgm:bulletEnabled val="1"/>
        </dgm:presLayoutVars>
      </dgm:prSet>
      <dgm:spPr>
        <a:prstGeom prst="ellipse">
          <a:avLst/>
        </a:prstGeom>
      </dgm:spPr>
    </dgm:pt>
  </dgm:ptLst>
  <dgm:cxnLst>
    <dgm:cxn modelId="{FC2F0002-436A-DA49-9EAA-1670374F7082}" type="presOf" srcId="{E003EB95-F44F-6940-A777-96EDF3827116}" destId="{2A412721-FB31-0D41-A4B4-5BD858D84785}" srcOrd="1" destOrd="0" presId="urn:microsoft.com/office/officeart/2005/8/layout/radial5"/>
    <dgm:cxn modelId="{C9203E07-DE04-514B-A028-20025494D308}" type="presOf" srcId="{288BD66D-7126-9243-B78B-2D9F86F28505}" destId="{FADF2B22-7BD6-B242-B9F1-11FD871B4C7E}" srcOrd="0" destOrd="0" presId="urn:microsoft.com/office/officeart/2005/8/layout/radial5"/>
    <dgm:cxn modelId="{82CCE00A-7BB7-3844-AE8E-576445EEE0C7}" type="presOf" srcId="{B1F1F368-2258-1E4F-AEA8-DAE8809A050A}" destId="{90704D66-A99D-F441-BC43-9D061ED344CF}" srcOrd="0" destOrd="0" presId="urn:microsoft.com/office/officeart/2005/8/layout/radial5"/>
    <dgm:cxn modelId="{03FF360E-F688-F24B-9001-312B39DC1BC6}" srcId="{288BD66D-7126-9243-B78B-2D9F86F28505}" destId="{E3127839-A03F-9643-AB82-6752F62BB3B3}" srcOrd="11" destOrd="0" parTransId="{46EB9B69-8AC8-1346-96EC-4AAC5E3C4E9F}" sibTransId="{E4F976FE-0211-1D48-90BD-9B497092A4D7}"/>
    <dgm:cxn modelId="{A4BC0312-0E1D-B344-8684-F79B67025214}" srcId="{288BD66D-7126-9243-B78B-2D9F86F28505}" destId="{01B156A7-95CF-3D45-8597-7DE628DD9673}" srcOrd="3" destOrd="0" parTransId="{E003EB95-F44F-6940-A777-96EDF3827116}" sibTransId="{F5EF3E63-CF7C-D043-8C71-A270FED2BDBC}"/>
    <dgm:cxn modelId="{0BB20614-FD54-1D47-81E5-6DB627BCC06B}" type="presOf" srcId="{5672F342-92D3-4246-8491-94364B96B150}" destId="{6ED24E53-6CF8-ED47-84B0-B00226C44D1A}" srcOrd="1" destOrd="0" presId="urn:microsoft.com/office/officeart/2005/8/layout/radial5"/>
    <dgm:cxn modelId="{0D6C3C18-8A7D-4A45-8F5C-B7D540A040E9}" type="presOf" srcId="{838B359F-1C34-CE45-8121-AE1301D531A0}" destId="{57C9259D-9D8A-AA44-A22A-61C37E5A3D41}" srcOrd="0" destOrd="0" presId="urn:microsoft.com/office/officeart/2005/8/layout/radial5"/>
    <dgm:cxn modelId="{9A3BCE18-615F-4A4E-BBE2-3B0A991FD29F}" srcId="{288BD66D-7126-9243-B78B-2D9F86F28505}" destId="{B1F1F368-2258-1E4F-AEA8-DAE8809A050A}" srcOrd="10" destOrd="0" parTransId="{838B359F-1C34-CE45-8121-AE1301D531A0}" sibTransId="{EF2A5B73-17F6-D346-954D-A9D5A791E5DD}"/>
    <dgm:cxn modelId="{F47B7325-8FA8-9449-A752-4F73AF2E6368}" type="presOf" srcId="{BEDA475B-2656-9A4C-BCFB-6071E18F70AD}" destId="{238702EF-C4D9-CF47-86F0-6CF527A7E1B0}" srcOrd="0" destOrd="0" presId="urn:microsoft.com/office/officeart/2005/8/layout/radial5"/>
    <dgm:cxn modelId="{7CC46127-B1DC-6640-B78B-640A572E23F2}" srcId="{288BD66D-7126-9243-B78B-2D9F86F28505}" destId="{1268C819-23F0-054F-97C8-C934C143FD9B}" srcOrd="13" destOrd="0" parTransId="{161EF80E-CE8B-114C-974B-3992A02D1BD4}" sibTransId="{00113AC6-C9AA-AE43-BC02-585307317001}"/>
    <dgm:cxn modelId="{96B74630-30E7-4548-BFF9-DB54216972AC}" srcId="{C61FB829-B9EE-4B48-9249-B193F417D781}" destId="{288BD66D-7126-9243-B78B-2D9F86F28505}" srcOrd="0" destOrd="0" parTransId="{F777EC04-79CF-2048-BFA3-38EFDE15217C}" sibTransId="{B1EF92F3-30AC-1B40-B3B4-50946C39AE86}"/>
    <dgm:cxn modelId="{B5E15E3B-8137-614D-8301-A399118EB3B0}" type="presOf" srcId="{1AB6825C-0680-C243-8D56-F09521CABB1A}" destId="{7DEAD9B9-9835-FD40-A926-6A90AF5396D9}" srcOrd="0" destOrd="0" presId="urn:microsoft.com/office/officeart/2005/8/layout/radial5"/>
    <dgm:cxn modelId="{5E1B5C3E-26E7-2146-B18D-5856D9D420FC}" type="presOf" srcId="{723FC65B-BECA-C944-A501-964CBA026C10}" destId="{32A7B8D9-816D-BC43-AC00-ECE9C4FD2ABC}" srcOrd="1" destOrd="0" presId="urn:microsoft.com/office/officeart/2005/8/layout/radial5"/>
    <dgm:cxn modelId="{33AF3741-AAD3-9143-B950-B2FF088572CE}" type="presOf" srcId="{1268C819-23F0-054F-97C8-C934C143FD9B}" destId="{FE61B97E-162C-2F4E-A272-D0E87B44509C}" srcOrd="0" destOrd="0" presId="urn:microsoft.com/office/officeart/2005/8/layout/radial5"/>
    <dgm:cxn modelId="{062CE741-94C9-254B-A4D1-00ABC2F0BCFB}" type="presOf" srcId="{E003EB95-F44F-6940-A777-96EDF3827116}" destId="{5925ACF0-DE7E-084B-8CE8-18D0807B7A04}" srcOrd="0" destOrd="0" presId="urn:microsoft.com/office/officeart/2005/8/layout/radial5"/>
    <dgm:cxn modelId="{517F4243-9405-E345-A1FB-7B57E14FED42}" type="presOf" srcId="{28421183-9F32-8149-801B-F52722F722CB}" destId="{7CCE78E2-60AA-E847-80F1-CED0FC1AE635}" srcOrd="0" destOrd="0" presId="urn:microsoft.com/office/officeart/2005/8/layout/radial5"/>
    <dgm:cxn modelId="{7E375949-4419-AE4F-AA2E-F644A4E63076}" type="presOf" srcId="{F5402C57-8607-5143-B826-EC08F2DCF28B}" destId="{AC8843BA-2487-4E45-A0F7-923DC90F6C2F}" srcOrd="1" destOrd="0" presId="urn:microsoft.com/office/officeart/2005/8/layout/radial5"/>
    <dgm:cxn modelId="{67F5C94A-8300-CD4E-9B5B-AAFAF6E9008D}" srcId="{288BD66D-7126-9243-B78B-2D9F86F28505}" destId="{EDDF9CB0-4223-684A-AD41-6EBA55ABD1E1}" srcOrd="1" destOrd="0" parTransId="{5672F342-92D3-4246-8491-94364B96B150}" sibTransId="{181A6783-27B6-0E47-A2B5-B32DC91AE319}"/>
    <dgm:cxn modelId="{032CE253-60A3-5640-B91F-B77BA7BC3A22}" type="presOf" srcId="{E3127839-A03F-9643-AB82-6752F62BB3B3}" destId="{72A41DEF-C076-4541-AFAE-CE66D5D3C415}" srcOrd="0" destOrd="0" presId="urn:microsoft.com/office/officeart/2005/8/layout/radial5"/>
    <dgm:cxn modelId="{DF83B45E-5C8A-EB4D-AE67-ADE220480077}" type="presOf" srcId="{E4B0F583-68B4-BA48-A4B6-F14E55A06554}" destId="{98E4FA29-015A-7044-8599-D73CD4A80CC0}" srcOrd="0" destOrd="0" presId="urn:microsoft.com/office/officeart/2005/8/layout/radial5"/>
    <dgm:cxn modelId="{746B705F-212B-6541-AC1F-FA5F21BEF45A}" type="presOf" srcId="{21924052-E82B-6C4C-B82F-AC1E5C115660}" destId="{FBB4A0E5-0177-874C-9974-C3DC6CAFB4C6}" srcOrd="0" destOrd="0" presId="urn:microsoft.com/office/officeart/2005/8/layout/radial5"/>
    <dgm:cxn modelId="{F6D35E60-A04D-BB44-8FF7-C8E1CC390067}" type="presOf" srcId="{72DA6022-3FD4-984D-B8E3-99BDD5F7C907}" destId="{DF7C07F0-AD0B-D244-929F-427526EA2847}" srcOrd="0" destOrd="0" presId="urn:microsoft.com/office/officeart/2005/8/layout/radial5"/>
    <dgm:cxn modelId="{ACD36663-A6E5-574B-A61F-50D342AABCAD}" srcId="{288BD66D-7126-9243-B78B-2D9F86F28505}" destId="{BEDA475B-2656-9A4C-BCFB-6071E18F70AD}" srcOrd="5" destOrd="0" parTransId="{8964CA52-5F4C-1A45-8ACF-0959F8447B51}" sibTransId="{D069631F-1E7D-1E48-8028-EA8227E5EDB6}"/>
    <dgm:cxn modelId="{3BFB3569-C334-A848-8440-390D66327D04}" type="presOf" srcId="{CEB3EF02-BB30-A247-A1F6-61C172B22AED}" destId="{CD2C2333-460C-2B43-A11F-F53D85CA7BE3}" srcOrd="0" destOrd="0" presId="urn:microsoft.com/office/officeart/2005/8/layout/radial5"/>
    <dgm:cxn modelId="{9BE55A69-BAFC-D748-8D91-377A030FBDD4}" srcId="{288BD66D-7126-9243-B78B-2D9F86F28505}" destId="{829FAB51-63FA-1644-9BC2-F3DDBA457C32}" srcOrd="7" destOrd="0" parTransId="{723FC65B-BECA-C944-A501-964CBA026C10}" sibTransId="{D7E48229-93A0-0745-8826-89DB151405C7}"/>
    <dgm:cxn modelId="{6B631774-BA5F-C947-9AAE-087485362E42}" srcId="{288BD66D-7126-9243-B78B-2D9F86F28505}" destId="{76742814-5686-1147-9BE4-D4F48996460A}" srcOrd="0" destOrd="0" parTransId="{A3ABB688-B343-2247-A095-C197CB56A8F5}" sibTransId="{8F54B264-8920-EF4C-A521-410992B224DD}"/>
    <dgm:cxn modelId="{2B544074-CF85-6241-92A7-9918F65FC275}" type="presOf" srcId="{DC2D0FC9-CE33-B64A-9BCE-067F2D591E8E}" destId="{EC1E155B-A87C-EF49-A9E3-11F17F68E59A}" srcOrd="1" destOrd="0" presId="urn:microsoft.com/office/officeart/2005/8/layout/radial5"/>
    <dgm:cxn modelId="{D57DD477-68A7-9145-B309-FD7AF621E2B5}" srcId="{288BD66D-7126-9243-B78B-2D9F86F28505}" destId="{37DE29C1-39F0-2A4C-AD86-85D045241A3E}" srcOrd="2" destOrd="0" parTransId="{21924052-E82B-6C4C-B82F-AC1E5C115660}" sibTransId="{2DDB3449-555C-2D4D-9D22-07663EA471EE}"/>
    <dgm:cxn modelId="{4CF04879-5066-8E46-9B49-12079789DE5D}" type="presOf" srcId="{46EB9B69-8AC8-1346-96EC-4AAC5E3C4E9F}" destId="{316CA74A-B59C-CB4B-A9AD-61ED86E5B242}" srcOrd="0" destOrd="0" presId="urn:microsoft.com/office/officeart/2005/8/layout/radial5"/>
    <dgm:cxn modelId="{7EB6C27A-9909-954B-AEB3-7878488C3270}" type="presOf" srcId="{5672F342-92D3-4246-8491-94364B96B150}" destId="{C36665F5-0FCE-8F4A-B521-8FA80FC1F2E9}" srcOrd="0" destOrd="0" presId="urn:microsoft.com/office/officeart/2005/8/layout/radial5"/>
    <dgm:cxn modelId="{FD34107B-C1E3-E24A-9ACF-B8FAE5D17859}" type="presOf" srcId="{FF9527DB-E823-744C-A16B-C338F51C6D26}" destId="{F3D2CFDD-EB65-8549-935F-7F8F3992ACDF}" srcOrd="1" destOrd="0" presId="urn:microsoft.com/office/officeart/2005/8/layout/radial5"/>
    <dgm:cxn modelId="{AD08B07E-1E1E-4B4A-B50A-6886B624A8E6}" srcId="{288BD66D-7126-9243-B78B-2D9F86F28505}" destId="{28421183-9F32-8149-801B-F52722F722CB}" srcOrd="8" destOrd="0" parTransId="{1AB6825C-0680-C243-8D56-F09521CABB1A}" sibTransId="{3B378F5B-D7F3-C442-90D6-39F8A12ECF3C}"/>
    <dgm:cxn modelId="{1A3D6881-9BEF-7842-BEE2-465EED1542D6}" type="presOf" srcId="{829FAB51-63FA-1644-9BC2-F3DDBA457C32}" destId="{F642257F-81CB-6845-87B0-0FEE528B3B32}" srcOrd="0" destOrd="0" presId="urn:microsoft.com/office/officeart/2005/8/layout/radial5"/>
    <dgm:cxn modelId="{CF54D783-83F3-0047-94F6-DAEE81ED1E6C}" type="presOf" srcId="{FF9527DB-E823-744C-A16B-C338F51C6D26}" destId="{67D885EE-77E6-5649-BC38-E033677C550D}" srcOrd="0" destOrd="0" presId="urn:microsoft.com/office/officeart/2005/8/layout/radial5"/>
    <dgm:cxn modelId="{71BB3585-FF07-3E4A-91CA-1901B43E4087}" type="presOf" srcId="{21924052-E82B-6C4C-B82F-AC1E5C115660}" destId="{58E24521-D88B-1849-9903-359BFEF9A0C1}" srcOrd="1" destOrd="0" presId="urn:microsoft.com/office/officeart/2005/8/layout/radial5"/>
    <dgm:cxn modelId="{464BBC90-9994-DE49-9E8C-0B75159B8B90}" type="presOf" srcId="{01B156A7-95CF-3D45-8597-7DE628DD9673}" destId="{EF192C65-3DB2-0444-B0B4-B06215913D8A}" srcOrd="0" destOrd="0" presId="urn:microsoft.com/office/officeart/2005/8/layout/radial5"/>
    <dgm:cxn modelId="{9D16B292-F2B9-E249-BBC9-D09856BBDCB2}" type="presOf" srcId="{1557A286-33D2-5549-AF67-8C61F6B45BD2}" destId="{245F768C-D5F1-8B48-A660-9020D1AC325B}" srcOrd="0" destOrd="0" presId="urn:microsoft.com/office/officeart/2005/8/layout/radial5"/>
    <dgm:cxn modelId="{D0974394-8ED3-A94A-BA29-CB3F0413C739}" type="presOf" srcId="{F5402C57-8607-5143-B826-EC08F2DCF28B}" destId="{70E4D071-1653-234C-99ED-71F398491BAB}" srcOrd="0" destOrd="0" presId="urn:microsoft.com/office/officeart/2005/8/layout/radial5"/>
    <dgm:cxn modelId="{B5CB0F99-D29D-3A45-8936-CD8B6EC52A56}" type="presOf" srcId="{8964CA52-5F4C-1A45-8ACF-0959F8447B51}" destId="{8ECE9505-DA1D-1B4F-8FD6-4BFAFDA554AD}" srcOrd="0" destOrd="0" presId="urn:microsoft.com/office/officeart/2005/8/layout/radial5"/>
    <dgm:cxn modelId="{922F7E9D-AEAA-EE45-9A0B-1127CD9720CC}" type="presOf" srcId="{161EF80E-CE8B-114C-974B-3992A02D1BD4}" destId="{9679AFBD-3975-EE41-A839-8AB8B9FE28A8}" srcOrd="1" destOrd="0" presId="urn:microsoft.com/office/officeart/2005/8/layout/radial5"/>
    <dgm:cxn modelId="{1B1B8DA6-57F7-BC48-B41E-7D88482522AA}" type="presOf" srcId="{161EF80E-CE8B-114C-974B-3992A02D1BD4}" destId="{9033A923-545E-BA4C-B567-04C303ADFCD9}" srcOrd="0" destOrd="0" presId="urn:microsoft.com/office/officeart/2005/8/layout/radial5"/>
    <dgm:cxn modelId="{FBF2F7AC-E2F0-504E-989B-2FC0664A3CAE}" type="presOf" srcId="{EC33C2E8-CAA2-9441-834D-DEE1C504BB91}" destId="{38B449C0-ECDB-F648-8A02-190DCDA280D7}" srcOrd="0" destOrd="0" presId="urn:microsoft.com/office/officeart/2005/8/layout/radial5"/>
    <dgm:cxn modelId="{C41EACAF-C4D8-2047-8A3E-B1DD90D996FF}" srcId="{288BD66D-7126-9243-B78B-2D9F86F28505}" destId="{CEB3EF02-BB30-A247-A1F6-61C172B22AED}" srcOrd="12" destOrd="0" parTransId="{F5402C57-8607-5143-B826-EC08F2DCF28B}" sibTransId="{643B2113-9E9D-584B-B884-240B342C7182}"/>
    <dgm:cxn modelId="{095E95B7-A851-2043-BE5E-6A3D16F9CB37}" srcId="{288BD66D-7126-9243-B78B-2D9F86F28505}" destId="{72DA6022-3FD4-984D-B8E3-99BDD5F7C907}" srcOrd="6" destOrd="0" parTransId="{DC2D0FC9-CE33-B64A-9BCE-067F2D591E8E}" sibTransId="{16430549-EC85-F541-8DDD-25866456AD84}"/>
    <dgm:cxn modelId="{DAEA48BB-4295-AA4F-B3C4-3F1878A7445B}" type="presOf" srcId="{46EB9B69-8AC8-1346-96EC-4AAC5E3C4E9F}" destId="{04C61442-7CA2-3346-AFBA-D049241F736B}" srcOrd="1" destOrd="0" presId="urn:microsoft.com/office/officeart/2005/8/layout/radial5"/>
    <dgm:cxn modelId="{3DEBF0C1-3B5D-174D-97DD-81C79141D4BA}" type="presOf" srcId="{1AB6825C-0680-C243-8D56-F09521CABB1A}" destId="{AEF659C5-F60F-7F40-952D-7C10C0CF9C21}" srcOrd="1" destOrd="0" presId="urn:microsoft.com/office/officeart/2005/8/layout/radial5"/>
    <dgm:cxn modelId="{E8CB28C4-497F-3E4E-B2ED-886DBF107A79}" type="presOf" srcId="{C61FB829-B9EE-4B48-9249-B193F417D781}" destId="{12517373-4539-0649-B196-3186E0A6687D}" srcOrd="0" destOrd="0" presId="urn:microsoft.com/office/officeart/2005/8/layout/radial5"/>
    <dgm:cxn modelId="{206750DA-E93B-7D4E-B6C8-BB1EAAC09E4A}" srcId="{288BD66D-7126-9243-B78B-2D9F86F28505}" destId="{EC33C2E8-CAA2-9441-834D-DEE1C504BB91}" srcOrd="4" destOrd="0" parTransId="{E4B0F583-68B4-BA48-A4B6-F14E55A06554}" sibTransId="{5E74653D-5335-984D-B041-20F1A49FF34D}"/>
    <dgm:cxn modelId="{A8F3DDDD-A440-384F-A1FC-9A3B6001924C}" type="presOf" srcId="{37DE29C1-39F0-2A4C-AD86-85D045241A3E}" destId="{A57A449F-AB08-A94C-B55B-5FB97D994563}" srcOrd="0" destOrd="0" presId="urn:microsoft.com/office/officeart/2005/8/layout/radial5"/>
    <dgm:cxn modelId="{5830A3DE-7E46-074C-AFB2-E19FC4C1746F}" type="presOf" srcId="{8964CA52-5F4C-1A45-8ACF-0959F8447B51}" destId="{F33312DA-57CE-724C-9723-760AD86686EC}" srcOrd="1" destOrd="0" presId="urn:microsoft.com/office/officeart/2005/8/layout/radial5"/>
    <dgm:cxn modelId="{3FC6A6DF-C8A7-3E47-80DE-D11034B23BC6}" type="presOf" srcId="{838B359F-1C34-CE45-8121-AE1301D531A0}" destId="{0FB6F338-251A-274C-B771-845763ADA855}" srcOrd="1" destOrd="0" presId="urn:microsoft.com/office/officeart/2005/8/layout/radial5"/>
    <dgm:cxn modelId="{7B24BEE4-14EF-BF4F-9752-17C762C5B58D}" type="presOf" srcId="{E4B0F583-68B4-BA48-A4B6-F14E55A06554}" destId="{CD22DB4E-B1D0-614F-9E6C-05FB2FF0AB68}" srcOrd="1" destOrd="0" presId="urn:microsoft.com/office/officeart/2005/8/layout/radial5"/>
    <dgm:cxn modelId="{47E280E6-AFCF-7846-8E9D-13BA4ECC67DB}" type="presOf" srcId="{A3ABB688-B343-2247-A095-C197CB56A8F5}" destId="{3DB42430-5F69-074E-A228-4CBE21D9821D}" srcOrd="0" destOrd="0" presId="urn:microsoft.com/office/officeart/2005/8/layout/radial5"/>
    <dgm:cxn modelId="{1181D6E7-DCEF-CD4A-BDB4-DCBBDB663818}" srcId="{288BD66D-7126-9243-B78B-2D9F86F28505}" destId="{1557A286-33D2-5549-AF67-8C61F6B45BD2}" srcOrd="9" destOrd="0" parTransId="{FF9527DB-E823-744C-A16B-C338F51C6D26}" sibTransId="{D9A27C27-4154-1E47-BAD1-3D65F3025181}"/>
    <dgm:cxn modelId="{C7894EEC-05CA-0744-8F3A-C3F552BDD225}" type="presOf" srcId="{A3ABB688-B343-2247-A095-C197CB56A8F5}" destId="{FD06C8AF-75E4-EA49-B848-86EB365E22F6}" srcOrd="1" destOrd="0" presId="urn:microsoft.com/office/officeart/2005/8/layout/radial5"/>
    <dgm:cxn modelId="{08FC38ED-5093-494C-B692-5EBE857AB627}" type="presOf" srcId="{723FC65B-BECA-C944-A501-964CBA026C10}" destId="{88CC294D-48CF-8D45-87D8-5F10D02CD48E}" srcOrd="0" destOrd="0" presId="urn:microsoft.com/office/officeart/2005/8/layout/radial5"/>
    <dgm:cxn modelId="{377817F3-F5A2-F34D-94AE-7294B295913E}" type="presOf" srcId="{DC2D0FC9-CE33-B64A-9BCE-067F2D591E8E}" destId="{8B0DA91B-86A6-DA45-B360-E03EDA15C162}" srcOrd="0" destOrd="0" presId="urn:microsoft.com/office/officeart/2005/8/layout/radial5"/>
    <dgm:cxn modelId="{771AE5F9-792F-204C-9BDE-18241D5F6B29}" type="presOf" srcId="{76742814-5686-1147-9BE4-D4F48996460A}" destId="{272A6B29-A37C-C447-9605-7D940C79664C}" srcOrd="0" destOrd="0" presId="urn:microsoft.com/office/officeart/2005/8/layout/radial5"/>
    <dgm:cxn modelId="{A3A7ABFC-E7C2-2149-A684-78086EA1A79F}" type="presOf" srcId="{EDDF9CB0-4223-684A-AD41-6EBA55ABD1E1}" destId="{05029904-6B24-9842-95C7-AB2729BB1E36}" srcOrd="0" destOrd="0" presId="urn:microsoft.com/office/officeart/2005/8/layout/radial5"/>
    <dgm:cxn modelId="{4DF3DC4B-2C48-4547-8016-1EE432296ACF}" type="presParOf" srcId="{12517373-4539-0649-B196-3186E0A6687D}" destId="{FADF2B22-7BD6-B242-B9F1-11FD871B4C7E}" srcOrd="0" destOrd="0" presId="urn:microsoft.com/office/officeart/2005/8/layout/radial5"/>
    <dgm:cxn modelId="{BD16450D-8567-1442-8832-9B4C5A4B842C}" type="presParOf" srcId="{12517373-4539-0649-B196-3186E0A6687D}" destId="{3DB42430-5F69-074E-A228-4CBE21D9821D}" srcOrd="1" destOrd="0" presId="urn:microsoft.com/office/officeart/2005/8/layout/radial5"/>
    <dgm:cxn modelId="{3AADC66A-53A7-AC4F-BFFD-39C42DE575EF}" type="presParOf" srcId="{3DB42430-5F69-074E-A228-4CBE21D9821D}" destId="{FD06C8AF-75E4-EA49-B848-86EB365E22F6}" srcOrd="0" destOrd="0" presId="urn:microsoft.com/office/officeart/2005/8/layout/radial5"/>
    <dgm:cxn modelId="{125F4150-30E5-C246-9552-B30BAE3DCD6B}" type="presParOf" srcId="{12517373-4539-0649-B196-3186E0A6687D}" destId="{272A6B29-A37C-C447-9605-7D940C79664C}" srcOrd="2" destOrd="0" presId="urn:microsoft.com/office/officeart/2005/8/layout/radial5"/>
    <dgm:cxn modelId="{9EEC723F-DF62-3747-806C-90B994F7BAC8}" type="presParOf" srcId="{12517373-4539-0649-B196-3186E0A6687D}" destId="{C36665F5-0FCE-8F4A-B521-8FA80FC1F2E9}" srcOrd="3" destOrd="0" presId="urn:microsoft.com/office/officeart/2005/8/layout/radial5"/>
    <dgm:cxn modelId="{ACBFEF0F-1225-584F-B5AA-B556B872B759}" type="presParOf" srcId="{C36665F5-0FCE-8F4A-B521-8FA80FC1F2E9}" destId="{6ED24E53-6CF8-ED47-84B0-B00226C44D1A}" srcOrd="0" destOrd="0" presId="urn:microsoft.com/office/officeart/2005/8/layout/radial5"/>
    <dgm:cxn modelId="{2A16EB2B-F4C5-D54E-8BF6-BD25E27F7667}" type="presParOf" srcId="{12517373-4539-0649-B196-3186E0A6687D}" destId="{05029904-6B24-9842-95C7-AB2729BB1E36}" srcOrd="4" destOrd="0" presId="urn:microsoft.com/office/officeart/2005/8/layout/radial5"/>
    <dgm:cxn modelId="{BA0CC11E-3445-2B4B-8A15-E22E88B62DBF}" type="presParOf" srcId="{12517373-4539-0649-B196-3186E0A6687D}" destId="{FBB4A0E5-0177-874C-9974-C3DC6CAFB4C6}" srcOrd="5" destOrd="0" presId="urn:microsoft.com/office/officeart/2005/8/layout/radial5"/>
    <dgm:cxn modelId="{50609812-6791-AA40-831C-082A64C42561}" type="presParOf" srcId="{FBB4A0E5-0177-874C-9974-C3DC6CAFB4C6}" destId="{58E24521-D88B-1849-9903-359BFEF9A0C1}" srcOrd="0" destOrd="0" presId="urn:microsoft.com/office/officeart/2005/8/layout/radial5"/>
    <dgm:cxn modelId="{E288CF9F-B5EA-0D40-9383-7CD51DF8D051}" type="presParOf" srcId="{12517373-4539-0649-B196-3186E0A6687D}" destId="{A57A449F-AB08-A94C-B55B-5FB97D994563}" srcOrd="6" destOrd="0" presId="urn:microsoft.com/office/officeart/2005/8/layout/radial5"/>
    <dgm:cxn modelId="{63D2F170-06E2-A340-8930-4127706EA270}" type="presParOf" srcId="{12517373-4539-0649-B196-3186E0A6687D}" destId="{5925ACF0-DE7E-084B-8CE8-18D0807B7A04}" srcOrd="7" destOrd="0" presId="urn:microsoft.com/office/officeart/2005/8/layout/radial5"/>
    <dgm:cxn modelId="{8684AE45-F13F-C94B-B33F-AD462D5805E3}" type="presParOf" srcId="{5925ACF0-DE7E-084B-8CE8-18D0807B7A04}" destId="{2A412721-FB31-0D41-A4B4-5BD858D84785}" srcOrd="0" destOrd="0" presId="urn:microsoft.com/office/officeart/2005/8/layout/radial5"/>
    <dgm:cxn modelId="{224E911E-DC93-9947-AF1B-E786762DD070}" type="presParOf" srcId="{12517373-4539-0649-B196-3186E0A6687D}" destId="{EF192C65-3DB2-0444-B0B4-B06215913D8A}" srcOrd="8" destOrd="0" presId="urn:microsoft.com/office/officeart/2005/8/layout/radial5"/>
    <dgm:cxn modelId="{137D4156-575C-3F47-A98F-554BC355D5C8}" type="presParOf" srcId="{12517373-4539-0649-B196-3186E0A6687D}" destId="{98E4FA29-015A-7044-8599-D73CD4A80CC0}" srcOrd="9" destOrd="0" presId="urn:microsoft.com/office/officeart/2005/8/layout/radial5"/>
    <dgm:cxn modelId="{847438CF-903C-0441-9641-D05CDC3FF3A3}" type="presParOf" srcId="{98E4FA29-015A-7044-8599-D73CD4A80CC0}" destId="{CD22DB4E-B1D0-614F-9E6C-05FB2FF0AB68}" srcOrd="0" destOrd="0" presId="urn:microsoft.com/office/officeart/2005/8/layout/radial5"/>
    <dgm:cxn modelId="{8665B517-D453-6A47-BD41-8959D2F0E910}" type="presParOf" srcId="{12517373-4539-0649-B196-3186E0A6687D}" destId="{38B449C0-ECDB-F648-8A02-190DCDA280D7}" srcOrd="10" destOrd="0" presId="urn:microsoft.com/office/officeart/2005/8/layout/radial5"/>
    <dgm:cxn modelId="{328D5864-E45C-4D4C-ADB1-86F99C738FB9}" type="presParOf" srcId="{12517373-4539-0649-B196-3186E0A6687D}" destId="{8ECE9505-DA1D-1B4F-8FD6-4BFAFDA554AD}" srcOrd="11" destOrd="0" presId="urn:microsoft.com/office/officeart/2005/8/layout/radial5"/>
    <dgm:cxn modelId="{641FDE7D-1A97-D64F-AE53-6850189EE8E3}" type="presParOf" srcId="{8ECE9505-DA1D-1B4F-8FD6-4BFAFDA554AD}" destId="{F33312DA-57CE-724C-9723-760AD86686EC}" srcOrd="0" destOrd="0" presId="urn:microsoft.com/office/officeart/2005/8/layout/radial5"/>
    <dgm:cxn modelId="{2721C035-564D-1B46-9555-C1044EC94762}" type="presParOf" srcId="{12517373-4539-0649-B196-3186E0A6687D}" destId="{238702EF-C4D9-CF47-86F0-6CF527A7E1B0}" srcOrd="12" destOrd="0" presId="urn:microsoft.com/office/officeart/2005/8/layout/radial5"/>
    <dgm:cxn modelId="{C238AD23-197C-E246-BDC7-D04FA24DE6EF}" type="presParOf" srcId="{12517373-4539-0649-B196-3186E0A6687D}" destId="{8B0DA91B-86A6-DA45-B360-E03EDA15C162}" srcOrd="13" destOrd="0" presId="urn:microsoft.com/office/officeart/2005/8/layout/radial5"/>
    <dgm:cxn modelId="{5B8B360D-4B7D-254A-8525-CD36FF5CA812}" type="presParOf" srcId="{8B0DA91B-86A6-DA45-B360-E03EDA15C162}" destId="{EC1E155B-A87C-EF49-A9E3-11F17F68E59A}" srcOrd="0" destOrd="0" presId="urn:microsoft.com/office/officeart/2005/8/layout/radial5"/>
    <dgm:cxn modelId="{C50F3E24-67E1-2B45-A385-1E05E71589BC}" type="presParOf" srcId="{12517373-4539-0649-B196-3186E0A6687D}" destId="{DF7C07F0-AD0B-D244-929F-427526EA2847}" srcOrd="14" destOrd="0" presId="urn:microsoft.com/office/officeart/2005/8/layout/radial5"/>
    <dgm:cxn modelId="{72B36A4E-CD86-A642-BC51-157C60F3587D}" type="presParOf" srcId="{12517373-4539-0649-B196-3186E0A6687D}" destId="{88CC294D-48CF-8D45-87D8-5F10D02CD48E}" srcOrd="15" destOrd="0" presId="urn:microsoft.com/office/officeart/2005/8/layout/radial5"/>
    <dgm:cxn modelId="{2D0A3E64-FF9C-2C4D-A69B-C5C7AA0484E2}" type="presParOf" srcId="{88CC294D-48CF-8D45-87D8-5F10D02CD48E}" destId="{32A7B8D9-816D-BC43-AC00-ECE9C4FD2ABC}" srcOrd="0" destOrd="0" presId="urn:microsoft.com/office/officeart/2005/8/layout/radial5"/>
    <dgm:cxn modelId="{CFB765BD-B154-DF40-89A6-664E357A5928}" type="presParOf" srcId="{12517373-4539-0649-B196-3186E0A6687D}" destId="{F642257F-81CB-6845-87B0-0FEE528B3B32}" srcOrd="16" destOrd="0" presId="urn:microsoft.com/office/officeart/2005/8/layout/radial5"/>
    <dgm:cxn modelId="{34EA753A-63E4-A544-89E9-7A5B0A9510F6}" type="presParOf" srcId="{12517373-4539-0649-B196-3186E0A6687D}" destId="{7DEAD9B9-9835-FD40-A926-6A90AF5396D9}" srcOrd="17" destOrd="0" presId="urn:microsoft.com/office/officeart/2005/8/layout/radial5"/>
    <dgm:cxn modelId="{2E489448-8333-9F47-8EEB-DA9FD5500DE0}" type="presParOf" srcId="{7DEAD9B9-9835-FD40-A926-6A90AF5396D9}" destId="{AEF659C5-F60F-7F40-952D-7C10C0CF9C21}" srcOrd="0" destOrd="0" presId="urn:microsoft.com/office/officeart/2005/8/layout/radial5"/>
    <dgm:cxn modelId="{3C2E415A-9200-FA46-A40F-5DAB150CEA44}" type="presParOf" srcId="{12517373-4539-0649-B196-3186E0A6687D}" destId="{7CCE78E2-60AA-E847-80F1-CED0FC1AE635}" srcOrd="18" destOrd="0" presId="urn:microsoft.com/office/officeart/2005/8/layout/radial5"/>
    <dgm:cxn modelId="{E9F1ED9F-B194-A549-8EFA-FDA3A696DD87}" type="presParOf" srcId="{12517373-4539-0649-B196-3186E0A6687D}" destId="{67D885EE-77E6-5649-BC38-E033677C550D}" srcOrd="19" destOrd="0" presId="urn:microsoft.com/office/officeart/2005/8/layout/radial5"/>
    <dgm:cxn modelId="{77D7E3B7-8CA9-FA42-BC2A-150CF25A945E}" type="presParOf" srcId="{67D885EE-77E6-5649-BC38-E033677C550D}" destId="{F3D2CFDD-EB65-8549-935F-7F8F3992ACDF}" srcOrd="0" destOrd="0" presId="urn:microsoft.com/office/officeart/2005/8/layout/radial5"/>
    <dgm:cxn modelId="{E024375C-E735-FF47-839E-10BF84BE21F0}" type="presParOf" srcId="{12517373-4539-0649-B196-3186E0A6687D}" destId="{245F768C-D5F1-8B48-A660-9020D1AC325B}" srcOrd="20" destOrd="0" presId="urn:microsoft.com/office/officeart/2005/8/layout/radial5"/>
    <dgm:cxn modelId="{7F6879AC-B64A-804E-AA20-87B7B947CF05}" type="presParOf" srcId="{12517373-4539-0649-B196-3186E0A6687D}" destId="{57C9259D-9D8A-AA44-A22A-61C37E5A3D41}" srcOrd="21" destOrd="0" presId="urn:microsoft.com/office/officeart/2005/8/layout/radial5"/>
    <dgm:cxn modelId="{8BDA3317-1456-604A-BC94-FAC9DBB744CE}" type="presParOf" srcId="{57C9259D-9D8A-AA44-A22A-61C37E5A3D41}" destId="{0FB6F338-251A-274C-B771-845763ADA855}" srcOrd="0" destOrd="0" presId="urn:microsoft.com/office/officeart/2005/8/layout/radial5"/>
    <dgm:cxn modelId="{37E1C9A7-058F-DD44-8FDE-37384F8BA462}" type="presParOf" srcId="{12517373-4539-0649-B196-3186E0A6687D}" destId="{90704D66-A99D-F441-BC43-9D061ED344CF}" srcOrd="22" destOrd="0" presId="urn:microsoft.com/office/officeart/2005/8/layout/radial5"/>
    <dgm:cxn modelId="{1E19CD57-82DD-1745-A69E-B6684A827FDF}" type="presParOf" srcId="{12517373-4539-0649-B196-3186E0A6687D}" destId="{316CA74A-B59C-CB4B-A9AD-61ED86E5B242}" srcOrd="23" destOrd="0" presId="urn:microsoft.com/office/officeart/2005/8/layout/radial5"/>
    <dgm:cxn modelId="{41823E1F-7A1F-AC4A-9CFA-2C3C4A29F5F7}" type="presParOf" srcId="{316CA74A-B59C-CB4B-A9AD-61ED86E5B242}" destId="{04C61442-7CA2-3346-AFBA-D049241F736B}" srcOrd="0" destOrd="0" presId="urn:microsoft.com/office/officeart/2005/8/layout/radial5"/>
    <dgm:cxn modelId="{10384A35-35DD-2746-BEF6-CBEFEC51BE54}" type="presParOf" srcId="{12517373-4539-0649-B196-3186E0A6687D}" destId="{72A41DEF-C076-4541-AFAE-CE66D5D3C415}" srcOrd="24" destOrd="0" presId="urn:microsoft.com/office/officeart/2005/8/layout/radial5"/>
    <dgm:cxn modelId="{ABA74ADF-0D4D-864D-98AA-8A65656B0975}" type="presParOf" srcId="{12517373-4539-0649-B196-3186E0A6687D}" destId="{70E4D071-1653-234C-99ED-71F398491BAB}" srcOrd="25" destOrd="0" presId="urn:microsoft.com/office/officeart/2005/8/layout/radial5"/>
    <dgm:cxn modelId="{5EE95FB7-4C39-9142-B4E9-6733176799EF}" type="presParOf" srcId="{70E4D071-1653-234C-99ED-71F398491BAB}" destId="{AC8843BA-2487-4E45-A0F7-923DC90F6C2F}" srcOrd="0" destOrd="0" presId="urn:microsoft.com/office/officeart/2005/8/layout/radial5"/>
    <dgm:cxn modelId="{2E659C6A-E61C-C541-AC93-10DBB9D9EBCD}" type="presParOf" srcId="{12517373-4539-0649-B196-3186E0A6687D}" destId="{CD2C2333-460C-2B43-A11F-F53D85CA7BE3}" srcOrd="26" destOrd="0" presId="urn:microsoft.com/office/officeart/2005/8/layout/radial5"/>
    <dgm:cxn modelId="{5A94A0A9-38D7-D541-B75F-79192ACA7C42}" type="presParOf" srcId="{12517373-4539-0649-B196-3186E0A6687D}" destId="{9033A923-545E-BA4C-B567-04C303ADFCD9}" srcOrd="27" destOrd="0" presId="urn:microsoft.com/office/officeart/2005/8/layout/radial5"/>
    <dgm:cxn modelId="{8A25F25E-487C-E241-A6CA-EA3A183833A4}" type="presParOf" srcId="{9033A923-545E-BA4C-B567-04C303ADFCD9}" destId="{9679AFBD-3975-EE41-A839-8AB8B9FE28A8}" srcOrd="0" destOrd="0" presId="urn:microsoft.com/office/officeart/2005/8/layout/radial5"/>
    <dgm:cxn modelId="{10FF6414-7170-644C-9125-76769E16AF4B}" type="presParOf" srcId="{12517373-4539-0649-B196-3186E0A6687D}" destId="{FE61B97E-162C-2F4E-A272-D0E87B44509C}" srcOrd="28" destOrd="0" presId="urn:microsoft.com/office/officeart/2005/8/layout/radial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61FB829-B9EE-4B48-9249-B193F417D781}" type="doc">
      <dgm:prSet loTypeId="urn:microsoft.com/office/officeart/2005/8/layout/radial1" loCatId="" qsTypeId="urn:microsoft.com/office/officeart/2005/8/quickstyle/simple4" qsCatId="simple" csTypeId="urn:microsoft.com/office/officeart/2005/8/colors/accent1_2" csCatId="accent1" phldr="1"/>
      <dgm:spPr/>
      <dgm:t>
        <a:bodyPr/>
        <a:lstStyle/>
        <a:p>
          <a:endParaRPr lang="en-US"/>
        </a:p>
      </dgm:t>
    </dgm:pt>
    <dgm:pt modelId="{A298CD8F-DD33-5D4D-B4EA-36C17F767CB9}">
      <dgm:prSet phldrT="[Text]" custT="1">
        <dgm:style>
          <a:lnRef idx="0">
            <a:schemeClr val="accent4"/>
          </a:lnRef>
          <a:fillRef idx="3">
            <a:schemeClr val="accent4"/>
          </a:fillRef>
          <a:effectRef idx="3">
            <a:schemeClr val="accent4"/>
          </a:effectRef>
          <a:fontRef idx="minor">
            <a:schemeClr val="lt1"/>
          </a:fontRef>
        </dgm:style>
      </dgm:prSet>
      <dgm:spPr/>
      <dgm:t>
        <a:bodyPr/>
        <a:lstStyle/>
        <a:p>
          <a:r>
            <a:rPr lang="en-US" sz="2400" dirty="0"/>
            <a:t>What is creativity when improvising music?</a:t>
          </a:r>
        </a:p>
      </dgm:t>
    </dgm:pt>
    <dgm:pt modelId="{FB81C617-1575-304E-B974-B1B2843B6149}" type="parTrans" cxnId="{A7300881-BD78-9545-AC0F-3F1BC104CC7A}">
      <dgm:prSet/>
      <dgm:spPr/>
      <dgm:t>
        <a:bodyPr/>
        <a:lstStyle/>
        <a:p>
          <a:endParaRPr lang="en-US" sz="6600"/>
        </a:p>
      </dgm:t>
    </dgm:pt>
    <dgm:pt modelId="{EDFFD333-956F-B84B-B862-0D9352BF0784}" type="sibTrans" cxnId="{A7300881-BD78-9545-AC0F-3F1BC104CC7A}">
      <dgm:prSet/>
      <dgm:spPr/>
      <dgm:t>
        <a:bodyPr/>
        <a:lstStyle/>
        <a:p>
          <a:endParaRPr lang="en-US" sz="6600"/>
        </a:p>
      </dgm:t>
    </dgm:pt>
    <dgm:pt modelId="{C8B57258-178F-C348-95DB-6E6ABF79006E}">
      <dgm:prSet phldrT="[Text]" custT="1"/>
      <dgm:spPr/>
      <dgm:t>
        <a:bodyPr/>
        <a:lstStyle/>
        <a:p>
          <a:r>
            <a:rPr lang="en-US" sz="2000" dirty="0"/>
            <a:t>Value</a:t>
          </a:r>
        </a:p>
      </dgm:t>
    </dgm:pt>
    <dgm:pt modelId="{3A59B2A5-EAF6-1F4F-B6CC-479579BB5089}" type="parTrans" cxnId="{6207F233-E6B0-9542-8D72-5118E81F54E6}">
      <dgm:prSet custT="1"/>
      <dgm:spPr/>
      <dgm:t>
        <a:bodyPr/>
        <a:lstStyle/>
        <a:p>
          <a:endParaRPr lang="en-US" sz="2000"/>
        </a:p>
      </dgm:t>
    </dgm:pt>
    <dgm:pt modelId="{0114B3BF-CD75-0A44-9E42-8067E8FEC6DD}" type="sibTrans" cxnId="{6207F233-E6B0-9542-8D72-5118E81F54E6}">
      <dgm:prSet/>
      <dgm:spPr/>
      <dgm:t>
        <a:bodyPr/>
        <a:lstStyle/>
        <a:p>
          <a:endParaRPr lang="en-US" sz="6600"/>
        </a:p>
      </dgm:t>
    </dgm:pt>
    <dgm:pt modelId="{EDDF9CB0-4223-684A-AD41-6EBA55ABD1E1}">
      <dgm:prSet phldrT="[Text]" custT="1"/>
      <dgm:spPr/>
      <dgm:t>
        <a:bodyPr/>
        <a:lstStyle/>
        <a:p>
          <a:r>
            <a:rPr lang="en-US" sz="2000" dirty="0"/>
            <a:t>Dealing with uncertainty</a:t>
          </a:r>
        </a:p>
      </dgm:t>
    </dgm:pt>
    <dgm:pt modelId="{5672F342-92D3-4246-8491-94364B96B150}" type="parTrans" cxnId="{67F5C94A-8300-CD4E-9B5B-AAFAF6E9008D}">
      <dgm:prSet custT="1"/>
      <dgm:spPr/>
      <dgm:t>
        <a:bodyPr/>
        <a:lstStyle/>
        <a:p>
          <a:endParaRPr lang="en-US" sz="2000"/>
        </a:p>
      </dgm:t>
    </dgm:pt>
    <dgm:pt modelId="{181A6783-27B6-0E47-A2B5-B32DC91AE319}" type="sibTrans" cxnId="{67F5C94A-8300-CD4E-9B5B-AAFAF6E9008D}">
      <dgm:prSet/>
      <dgm:spPr/>
      <dgm:t>
        <a:bodyPr/>
        <a:lstStyle/>
        <a:p>
          <a:endParaRPr lang="en-US" sz="6600"/>
        </a:p>
      </dgm:t>
    </dgm:pt>
    <dgm:pt modelId="{37DE29C1-39F0-2A4C-AD86-85D045241A3E}">
      <dgm:prSet phldrT="[Text]" custT="1">
        <dgm:style>
          <a:lnRef idx="0">
            <a:schemeClr val="accent2"/>
          </a:lnRef>
          <a:fillRef idx="3">
            <a:schemeClr val="accent2"/>
          </a:fillRef>
          <a:effectRef idx="3">
            <a:schemeClr val="accent2"/>
          </a:effectRef>
          <a:fontRef idx="minor">
            <a:schemeClr val="lt1"/>
          </a:fontRef>
        </dgm:style>
      </dgm:prSet>
      <dgm:spPr/>
      <dgm:t>
        <a:bodyPr/>
        <a:lstStyle/>
        <a:p>
          <a:r>
            <a:rPr lang="en-US" sz="2000" dirty="0"/>
            <a:t>Domain competence</a:t>
          </a:r>
        </a:p>
      </dgm:t>
    </dgm:pt>
    <dgm:pt modelId="{21924052-E82B-6C4C-B82F-AC1E5C115660}" type="parTrans" cxnId="{D57DD477-68A7-9145-B309-FD7AF621E2B5}">
      <dgm:prSet custT="1"/>
      <dgm:spPr/>
      <dgm:t>
        <a:bodyPr/>
        <a:lstStyle/>
        <a:p>
          <a:endParaRPr lang="en-US" sz="2000"/>
        </a:p>
      </dgm:t>
    </dgm:pt>
    <dgm:pt modelId="{2DDB3449-555C-2D4D-9D22-07663EA471EE}" type="sibTrans" cxnId="{D57DD477-68A7-9145-B309-FD7AF621E2B5}">
      <dgm:prSet/>
      <dgm:spPr/>
      <dgm:t>
        <a:bodyPr/>
        <a:lstStyle/>
        <a:p>
          <a:endParaRPr lang="en-US" sz="6600"/>
        </a:p>
      </dgm:t>
    </dgm:pt>
    <dgm:pt modelId="{01B156A7-95CF-3D45-8597-7DE628DD9673}">
      <dgm:prSet phldrT="[Text]" custT="1"/>
      <dgm:spPr/>
      <dgm:t>
        <a:bodyPr/>
        <a:lstStyle/>
        <a:p>
          <a:r>
            <a:rPr lang="en-US" sz="2000" dirty="0"/>
            <a:t>General intellect</a:t>
          </a:r>
        </a:p>
      </dgm:t>
    </dgm:pt>
    <dgm:pt modelId="{E003EB95-F44F-6940-A777-96EDF3827116}" type="parTrans" cxnId="{A4BC0312-0E1D-B344-8684-F79B67025214}">
      <dgm:prSet custT="1"/>
      <dgm:spPr/>
      <dgm:t>
        <a:bodyPr/>
        <a:lstStyle/>
        <a:p>
          <a:endParaRPr lang="en-US" sz="2000"/>
        </a:p>
      </dgm:t>
    </dgm:pt>
    <dgm:pt modelId="{F5EF3E63-CF7C-D043-8C71-A270FED2BDBC}" type="sibTrans" cxnId="{A4BC0312-0E1D-B344-8684-F79B67025214}">
      <dgm:prSet/>
      <dgm:spPr/>
      <dgm:t>
        <a:bodyPr/>
        <a:lstStyle/>
        <a:p>
          <a:endParaRPr lang="en-US" sz="6600"/>
        </a:p>
      </dgm:t>
    </dgm:pt>
    <dgm:pt modelId="{EC33C2E8-CAA2-9441-834D-DEE1C504BB91}">
      <dgm:prSet phldrT="[Text]" custT="1"/>
      <dgm:spPr/>
      <dgm:t>
        <a:bodyPr/>
        <a:lstStyle/>
        <a:p>
          <a:r>
            <a:rPr lang="en-US" sz="2000" dirty="0"/>
            <a:t>Generating results</a:t>
          </a:r>
        </a:p>
      </dgm:t>
    </dgm:pt>
    <dgm:pt modelId="{E4B0F583-68B4-BA48-A4B6-F14E55A06554}" type="parTrans" cxnId="{206750DA-E93B-7D4E-B6C8-BB1EAAC09E4A}">
      <dgm:prSet custT="1"/>
      <dgm:spPr/>
      <dgm:t>
        <a:bodyPr/>
        <a:lstStyle/>
        <a:p>
          <a:endParaRPr lang="en-US" sz="2000"/>
        </a:p>
      </dgm:t>
    </dgm:pt>
    <dgm:pt modelId="{5E74653D-5335-984D-B041-20F1A49FF34D}" type="sibTrans" cxnId="{206750DA-E93B-7D4E-B6C8-BB1EAAC09E4A}">
      <dgm:prSet/>
      <dgm:spPr/>
      <dgm:t>
        <a:bodyPr/>
        <a:lstStyle/>
        <a:p>
          <a:endParaRPr lang="en-US" sz="6600"/>
        </a:p>
      </dgm:t>
    </dgm:pt>
    <dgm:pt modelId="{BEDA475B-2656-9A4C-BCFB-6071E18F70AD}">
      <dgm:prSet phldrT="[Text]" custT="1"/>
      <dgm:spPr/>
      <dgm:t>
        <a:bodyPr/>
        <a:lstStyle/>
        <a:p>
          <a:r>
            <a:rPr lang="en-US" sz="2000" dirty="0"/>
            <a:t>Independence &amp; freedom</a:t>
          </a:r>
        </a:p>
      </dgm:t>
    </dgm:pt>
    <dgm:pt modelId="{8964CA52-5F4C-1A45-8ACF-0959F8447B51}" type="parTrans" cxnId="{ACD36663-A6E5-574B-A61F-50D342AABCAD}">
      <dgm:prSet custT="1"/>
      <dgm:spPr/>
      <dgm:t>
        <a:bodyPr/>
        <a:lstStyle/>
        <a:p>
          <a:endParaRPr lang="en-US" sz="2000"/>
        </a:p>
      </dgm:t>
    </dgm:pt>
    <dgm:pt modelId="{D069631F-1E7D-1E48-8028-EA8227E5EDB6}" type="sibTrans" cxnId="{ACD36663-A6E5-574B-A61F-50D342AABCAD}">
      <dgm:prSet/>
      <dgm:spPr/>
      <dgm:t>
        <a:bodyPr/>
        <a:lstStyle/>
        <a:p>
          <a:endParaRPr lang="en-US" sz="6600"/>
        </a:p>
      </dgm:t>
    </dgm:pt>
    <dgm:pt modelId="{28421183-9F32-8149-801B-F52722F722CB}">
      <dgm:prSet phldrT="[Text]" custT="1"/>
      <dgm:spPr/>
      <dgm:t>
        <a:bodyPr/>
        <a:lstStyle/>
        <a:p>
          <a:r>
            <a:rPr lang="en-US" sz="2000" dirty="0"/>
            <a:t>Progression &amp; development</a:t>
          </a:r>
        </a:p>
      </dgm:t>
    </dgm:pt>
    <dgm:pt modelId="{1AB6825C-0680-C243-8D56-F09521CABB1A}" type="parTrans" cxnId="{AD08B07E-1E1E-4B4A-B50A-6886B624A8E6}">
      <dgm:prSet custT="1"/>
      <dgm:spPr/>
      <dgm:t>
        <a:bodyPr/>
        <a:lstStyle/>
        <a:p>
          <a:endParaRPr lang="en-US" sz="2000"/>
        </a:p>
      </dgm:t>
    </dgm:pt>
    <dgm:pt modelId="{3B378F5B-D7F3-C442-90D6-39F8A12ECF3C}" type="sibTrans" cxnId="{AD08B07E-1E1E-4B4A-B50A-6886B624A8E6}">
      <dgm:prSet/>
      <dgm:spPr/>
      <dgm:t>
        <a:bodyPr/>
        <a:lstStyle/>
        <a:p>
          <a:endParaRPr lang="en-US" sz="6600"/>
        </a:p>
      </dgm:t>
    </dgm:pt>
    <dgm:pt modelId="{72DA6022-3FD4-984D-B8E3-99BDD5F7C907}">
      <dgm:prSet phldrT="[Text]" custT="1">
        <dgm:style>
          <a:lnRef idx="0">
            <a:schemeClr val="accent2"/>
          </a:lnRef>
          <a:fillRef idx="3">
            <a:schemeClr val="accent2"/>
          </a:fillRef>
          <a:effectRef idx="3">
            <a:schemeClr val="accent2"/>
          </a:effectRef>
          <a:fontRef idx="minor">
            <a:schemeClr val="lt1"/>
          </a:fontRef>
        </dgm:style>
      </dgm:prSet>
      <dgm:spPr/>
      <dgm:t>
        <a:bodyPr/>
        <a:lstStyle/>
        <a:p>
          <a:r>
            <a:rPr lang="en-US" sz="2000" dirty="0"/>
            <a:t>Intention &amp; emotional involvement</a:t>
          </a:r>
        </a:p>
      </dgm:t>
    </dgm:pt>
    <dgm:pt modelId="{DC2D0FC9-CE33-B64A-9BCE-067F2D591E8E}" type="parTrans" cxnId="{095E95B7-A851-2043-BE5E-6A3D16F9CB37}">
      <dgm:prSet custT="1"/>
      <dgm:spPr/>
      <dgm:t>
        <a:bodyPr/>
        <a:lstStyle/>
        <a:p>
          <a:endParaRPr lang="en-US" sz="2000"/>
        </a:p>
      </dgm:t>
    </dgm:pt>
    <dgm:pt modelId="{16430549-EC85-F541-8DDD-25866456AD84}" type="sibTrans" cxnId="{095E95B7-A851-2043-BE5E-6A3D16F9CB37}">
      <dgm:prSet/>
      <dgm:spPr/>
      <dgm:t>
        <a:bodyPr/>
        <a:lstStyle/>
        <a:p>
          <a:endParaRPr lang="en-US" sz="6600"/>
        </a:p>
      </dgm:t>
    </dgm:pt>
    <dgm:pt modelId="{D3AC172B-F2ED-884F-9913-A5E7D7D749C1}">
      <dgm:prSet phldrT="[Text]" custT="1">
        <dgm:style>
          <a:lnRef idx="0">
            <a:schemeClr val="accent2"/>
          </a:lnRef>
          <a:fillRef idx="3">
            <a:schemeClr val="accent2"/>
          </a:fillRef>
          <a:effectRef idx="3">
            <a:schemeClr val="accent2"/>
          </a:effectRef>
          <a:fontRef idx="minor">
            <a:schemeClr val="lt1"/>
          </a:fontRef>
        </dgm:style>
      </dgm:prSet>
      <dgm:spPr/>
      <dgm:t>
        <a:bodyPr/>
        <a:lstStyle/>
        <a:p>
          <a:r>
            <a:rPr lang="en-US" sz="2000" dirty="0"/>
            <a:t>Social interaction &amp; communication</a:t>
          </a:r>
        </a:p>
      </dgm:t>
    </dgm:pt>
    <dgm:pt modelId="{34FF7AF2-5644-1447-AC98-DB510CD726CE}" type="parTrans" cxnId="{9DC66447-B812-F147-976B-F6FC5C610056}">
      <dgm:prSet custT="1"/>
      <dgm:spPr/>
      <dgm:t>
        <a:bodyPr/>
        <a:lstStyle/>
        <a:p>
          <a:endParaRPr lang="en-US" sz="2000"/>
        </a:p>
      </dgm:t>
    </dgm:pt>
    <dgm:pt modelId="{2F719970-9F5D-864C-ACEF-D864AA8D4057}" type="sibTrans" cxnId="{9DC66447-B812-F147-976B-F6FC5C610056}">
      <dgm:prSet/>
      <dgm:spPr/>
      <dgm:t>
        <a:bodyPr/>
        <a:lstStyle/>
        <a:p>
          <a:endParaRPr lang="en-US" sz="6600"/>
        </a:p>
      </dgm:t>
    </dgm:pt>
    <dgm:pt modelId="{829FAB51-63FA-1644-9BC2-F3DDBA457C32}">
      <dgm:prSet phldrT="[Text]" custT="1"/>
      <dgm:spPr/>
      <dgm:t>
        <a:bodyPr/>
        <a:lstStyle/>
        <a:p>
          <a:r>
            <a:rPr lang="en-US" sz="2000" dirty="0"/>
            <a:t>Originality</a:t>
          </a:r>
        </a:p>
      </dgm:t>
    </dgm:pt>
    <dgm:pt modelId="{723FC65B-BECA-C944-A501-964CBA026C10}" type="parTrans" cxnId="{9BE55A69-BAFC-D748-8D91-377A030FBDD4}">
      <dgm:prSet custT="1"/>
      <dgm:spPr/>
      <dgm:t>
        <a:bodyPr/>
        <a:lstStyle/>
        <a:p>
          <a:endParaRPr lang="en-US" sz="2000"/>
        </a:p>
      </dgm:t>
    </dgm:pt>
    <dgm:pt modelId="{D7E48229-93A0-0745-8826-89DB151405C7}" type="sibTrans" cxnId="{9BE55A69-BAFC-D748-8D91-377A030FBDD4}">
      <dgm:prSet/>
      <dgm:spPr/>
      <dgm:t>
        <a:bodyPr/>
        <a:lstStyle/>
        <a:p>
          <a:endParaRPr lang="en-US" sz="6600"/>
        </a:p>
      </dgm:t>
    </dgm:pt>
    <dgm:pt modelId="{C3E1F07B-D713-244D-B061-4B2FFE38FE32}">
      <dgm:prSet phldrT="[Text]" custT="1"/>
      <dgm:spPr/>
      <dgm:t>
        <a:bodyPr/>
        <a:lstStyle/>
        <a:p>
          <a:r>
            <a:rPr lang="en-US" sz="2000" dirty="0"/>
            <a:t>Spontaneity &amp; subconscious processing</a:t>
          </a:r>
        </a:p>
      </dgm:t>
    </dgm:pt>
    <dgm:pt modelId="{B4E789C5-326B-0548-9312-1D57F23BF109}" type="parTrans" cxnId="{622FAEB3-205B-1B4E-975A-21FECD6A75F4}">
      <dgm:prSet custT="1"/>
      <dgm:spPr/>
      <dgm:t>
        <a:bodyPr/>
        <a:lstStyle/>
        <a:p>
          <a:endParaRPr lang="en-US" sz="2000"/>
        </a:p>
      </dgm:t>
    </dgm:pt>
    <dgm:pt modelId="{84902952-6FAE-724F-A2E1-E777140FF626}" type="sibTrans" cxnId="{622FAEB3-205B-1B4E-975A-21FECD6A75F4}">
      <dgm:prSet/>
      <dgm:spPr/>
      <dgm:t>
        <a:bodyPr/>
        <a:lstStyle/>
        <a:p>
          <a:endParaRPr lang="en-US" sz="6600"/>
        </a:p>
      </dgm:t>
    </dgm:pt>
    <dgm:pt modelId="{B1F1F368-2258-1E4F-AEA8-DAE8809A050A}">
      <dgm:prSet phldrT="[Text]" custT="1"/>
      <dgm:spPr/>
      <dgm:t>
        <a:bodyPr/>
        <a:lstStyle/>
        <a:p>
          <a:r>
            <a:rPr lang="en-US" sz="2000" dirty="0"/>
            <a:t>Thinking &amp; evaluation</a:t>
          </a:r>
        </a:p>
      </dgm:t>
    </dgm:pt>
    <dgm:pt modelId="{838B359F-1C34-CE45-8121-AE1301D531A0}" type="parTrans" cxnId="{9A3BCE18-615F-4A4E-BBE2-3B0A991FD29F}">
      <dgm:prSet custT="1"/>
      <dgm:spPr/>
      <dgm:t>
        <a:bodyPr/>
        <a:lstStyle/>
        <a:p>
          <a:endParaRPr lang="en-US" sz="2000"/>
        </a:p>
      </dgm:t>
    </dgm:pt>
    <dgm:pt modelId="{EF2A5B73-17F6-D346-954D-A9D5A791E5DD}" type="sibTrans" cxnId="{9A3BCE18-615F-4A4E-BBE2-3B0A991FD29F}">
      <dgm:prSet/>
      <dgm:spPr/>
      <dgm:t>
        <a:bodyPr/>
        <a:lstStyle/>
        <a:p>
          <a:endParaRPr lang="en-US" sz="6600"/>
        </a:p>
      </dgm:t>
    </dgm:pt>
    <dgm:pt modelId="{CEB3EF02-BB30-A247-A1F6-61C172B22AED}">
      <dgm:prSet phldrT="[Text]" custT="1"/>
      <dgm:spPr/>
      <dgm:t>
        <a:bodyPr/>
        <a:lstStyle/>
        <a:p>
          <a:r>
            <a:rPr lang="en-US" sz="2000" dirty="0"/>
            <a:t>Variety, divergence &amp; experimentation</a:t>
          </a:r>
        </a:p>
      </dgm:t>
    </dgm:pt>
    <dgm:pt modelId="{F5402C57-8607-5143-B826-EC08F2DCF28B}" type="parTrans" cxnId="{C41EACAF-C4D8-2047-8A3E-B1DD90D996FF}">
      <dgm:prSet custT="1"/>
      <dgm:spPr/>
      <dgm:t>
        <a:bodyPr/>
        <a:lstStyle/>
        <a:p>
          <a:endParaRPr lang="en-US" sz="2000"/>
        </a:p>
      </dgm:t>
    </dgm:pt>
    <dgm:pt modelId="{643B2113-9E9D-584B-B884-240B342C7182}" type="sibTrans" cxnId="{C41EACAF-C4D8-2047-8A3E-B1DD90D996FF}">
      <dgm:prSet/>
      <dgm:spPr/>
      <dgm:t>
        <a:bodyPr/>
        <a:lstStyle/>
        <a:p>
          <a:endParaRPr lang="en-US" sz="6600"/>
        </a:p>
      </dgm:t>
    </dgm:pt>
    <dgm:pt modelId="{40FD6CD7-818C-184D-91C6-08A08FD0C91C}">
      <dgm:prSet phldrT="[Text]" custT="1"/>
      <dgm:spPr/>
      <dgm:t>
        <a:bodyPr/>
        <a:lstStyle/>
        <a:p>
          <a:r>
            <a:rPr lang="en-US" sz="2000" dirty="0"/>
            <a:t>Active involvement &amp; persistence</a:t>
          </a:r>
        </a:p>
      </dgm:t>
    </dgm:pt>
    <dgm:pt modelId="{19ABEAB3-C66A-5B47-AC52-CCF1760B91A5}" type="parTrans" cxnId="{53E11EC5-1DCA-C746-97D8-5D8F81DCC8A8}">
      <dgm:prSet/>
      <dgm:spPr/>
      <dgm:t>
        <a:bodyPr/>
        <a:lstStyle/>
        <a:p>
          <a:endParaRPr lang="en-US"/>
        </a:p>
      </dgm:t>
    </dgm:pt>
    <dgm:pt modelId="{4E5502C7-ED8C-5B4E-A838-2C477ED673A2}" type="sibTrans" cxnId="{53E11EC5-1DCA-C746-97D8-5D8F81DCC8A8}">
      <dgm:prSet/>
      <dgm:spPr/>
      <dgm:t>
        <a:bodyPr/>
        <a:lstStyle/>
        <a:p>
          <a:endParaRPr lang="en-US"/>
        </a:p>
      </dgm:t>
    </dgm:pt>
    <dgm:pt modelId="{B0A19F11-94CE-354E-B6C5-2EC41E9120DB}" type="pres">
      <dgm:prSet presAssocID="{C61FB829-B9EE-4B48-9249-B193F417D781}" presName="cycle" presStyleCnt="0">
        <dgm:presLayoutVars>
          <dgm:chMax val="1"/>
          <dgm:dir/>
          <dgm:animLvl val="ctr"/>
          <dgm:resizeHandles val="exact"/>
        </dgm:presLayoutVars>
      </dgm:prSet>
      <dgm:spPr/>
    </dgm:pt>
    <dgm:pt modelId="{6F4D4B38-5CDC-EC46-A5DB-B48B00CB1BDA}" type="pres">
      <dgm:prSet presAssocID="{A298CD8F-DD33-5D4D-B4EA-36C17F767CB9}" presName="centerShape" presStyleLbl="node0" presStyleIdx="0" presStyleCnt="1" custScaleX="271766" custScaleY="278455"/>
      <dgm:spPr/>
    </dgm:pt>
    <dgm:pt modelId="{C114E260-3854-2140-8D48-48FE1ECFB70E}" type="pres">
      <dgm:prSet presAssocID="{3A59B2A5-EAF6-1F4F-B6CC-479579BB5089}" presName="Name9" presStyleLbl="parChTrans1D2" presStyleIdx="0" presStyleCnt="14"/>
      <dgm:spPr/>
    </dgm:pt>
    <dgm:pt modelId="{2B46EAA6-4785-0944-8FC8-145DED7799D5}" type="pres">
      <dgm:prSet presAssocID="{3A59B2A5-EAF6-1F4F-B6CC-479579BB5089}" presName="connTx" presStyleLbl="parChTrans1D2" presStyleIdx="0" presStyleCnt="14"/>
      <dgm:spPr/>
    </dgm:pt>
    <dgm:pt modelId="{F4586B89-62DF-2547-92BD-B02583EF9E9B}" type="pres">
      <dgm:prSet presAssocID="{C8B57258-178F-C348-95DB-6E6ABF79006E}" presName="node" presStyleLbl="node1" presStyleIdx="0" presStyleCnt="14" custScaleX="268895" custScaleY="84823" custRadScaleRad="76689" custRadScaleInc="15081">
        <dgm:presLayoutVars>
          <dgm:bulletEnabled val="1"/>
        </dgm:presLayoutVars>
      </dgm:prSet>
      <dgm:spPr/>
    </dgm:pt>
    <dgm:pt modelId="{029D8AA9-83A1-AC41-AFEE-19D20EAF3A53}" type="pres">
      <dgm:prSet presAssocID="{19ABEAB3-C66A-5B47-AC52-CCF1760B91A5}" presName="Name9" presStyleLbl="parChTrans1D2" presStyleIdx="1" presStyleCnt="14"/>
      <dgm:spPr/>
    </dgm:pt>
    <dgm:pt modelId="{93F9D0CD-945E-3646-A7F8-AA8548186C20}" type="pres">
      <dgm:prSet presAssocID="{19ABEAB3-C66A-5B47-AC52-CCF1760B91A5}" presName="connTx" presStyleLbl="parChTrans1D2" presStyleIdx="1" presStyleCnt="14"/>
      <dgm:spPr/>
    </dgm:pt>
    <dgm:pt modelId="{0D62EBBA-E141-4346-8A1B-0E71B4D0A143}" type="pres">
      <dgm:prSet presAssocID="{40FD6CD7-818C-184D-91C6-08A08FD0C91C}" presName="node" presStyleLbl="node1" presStyleIdx="1" presStyleCnt="14" custScaleX="359038" custScaleY="106344" custRadScaleRad="138773" custRadScaleInc="158075">
        <dgm:presLayoutVars>
          <dgm:bulletEnabled val="1"/>
        </dgm:presLayoutVars>
      </dgm:prSet>
      <dgm:spPr/>
    </dgm:pt>
    <dgm:pt modelId="{C48F7428-19C1-6A42-ADB6-D97794468CB2}" type="pres">
      <dgm:prSet presAssocID="{5672F342-92D3-4246-8491-94364B96B150}" presName="Name9" presStyleLbl="parChTrans1D2" presStyleIdx="2" presStyleCnt="14"/>
      <dgm:spPr/>
    </dgm:pt>
    <dgm:pt modelId="{C80475D3-7D00-A849-B6A0-3409A7E6EAA6}" type="pres">
      <dgm:prSet presAssocID="{5672F342-92D3-4246-8491-94364B96B150}" presName="connTx" presStyleLbl="parChTrans1D2" presStyleIdx="2" presStyleCnt="14"/>
      <dgm:spPr/>
    </dgm:pt>
    <dgm:pt modelId="{140FB58F-C2A0-3A41-A493-DFC7B546CC2D}" type="pres">
      <dgm:prSet presAssocID="{EDDF9CB0-4223-684A-AD41-6EBA55ABD1E1}" presName="node" presStyleLbl="node1" presStyleIdx="2" presStyleCnt="14" custScaleX="319903" custRadScaleRad="134979" custRadScaleInc="123687">
        <dgm:presLayoutVars>
          <dgm:bulletEnabled val="1"/>
        </dgm:presLayoutVars>
      </dgm:prSet>
      <dgm:spPr/>
    </dgm:pt>
    <dgm:pt modelId="{A961AC09-7FED-F14B-9381-69ED0B869FB2}" type="pres">
      <dgm:prSet presAssocID="{21924052-E82B-6C4C-B82F-AC1E5C115660}" presName="Name9" presStyleLbl="parChTrans1D2" presStyleIdx="3" presStyleCnt="14"/>
      <dgm:spPr/>
    </dgm:pt>
    <dgm:pt modelId="{2FBA0ABC-2C91-FA4C-B2C1-237F4768AE07}" type="pres">
      <dgm:prSet presAssocID="{21924052-E82B-6C4C-B82F-AC1E5C115660}" presName="connTx" presStyleLbl="parChTrans1D2" presStyleIdx="3" presStyleCnt="14"/>
      <dgm:spPr/>
    </dgm:pt>
    <dgm:pt modelId="{7AE7AD4A-48DD-694D-8BBC-B3FA8A977235}" type="pres">
      <dgm:prSet presAssocID="{37DE29C1-39F0-2A4C-AD86-85D045241A3E}" presName="node" presStyleLbl="node1" presStyleIdx="3" presStyleCnt="14" custScaleX="319903" custRadScaleRad="122663" custRadScaleInc="52181">
        <dgm:presLayoutVars>
          <dgm:bulletEnabled val="1"/>
        </dgm:presLayoutVars>
      </dgm:prSet>
      <dgm:spPr/>
    </dgm:pt>
    <dgm:pt modelId="{CEF88A43-40E5-EE42-9124-350E5B202CFC}" type="pres">
      <dgm:prSet presAssocID="{E003EB95-F44F-6940-A777-96EDF3827116}" presName="Name9" presStyleLbl="parChTrans1D2" presStyleIdx="4" presStyleCnt="14"/>
      <dgm:spPr/>
    </dgm:pt>
    <dgm:pt modelId="{C2143FD2-A600-0847-9E4F-9BFA2F5AEA59}" type="pres">
      <dgm:prSet presAssocID="{E003EB95-F44F-6940-A777-96EDF3827116}" presName="connTx" presStyleLbl="parChTrans1D2" presStyleIdx="4" presStyleCnt="14"/>
      <dgm:spPr/>
    </dgm:pt>
    <dgm:pt modelId="{C52074A8-7110-E640-A846-7B4A5CCDC521}" type="pres">
      <dgm:prSet presAssocID="{01B156A7-95CF-3D45-8597-7DE628DD9673}" presName="node" presStyleLbl="node1" presStyleIdx="4" presStyleCnt="14" custScaleX="319903" custScaleY="78492" custRadScaleRad="105357" custRadScaleInc="-27351">
        <dgm:presLayoutVars>
          <dgm:bulletEnabled val="1"/>
        </dgm:presLayoutVars>
      </dgm:prSet>
      <dgm:spPr/>
    </dgm:pt>
    <dgm:pt modelId="{A9F4AFB9-9B19-0843-BF85-69586D0568AA}" type="pres">
      <dgm:prSet presAssocID="{E4B0F583-68B4-BA48-A4B6-F14E55A06554}" presName="Name9" presStyleLbl="parChTrans1D2" presStyleIdx="5" presStyleCnt="14"/>
      <dgm:spPr/>
    </dgm:pt>
    <dgm:pt modelId="{E480F493-863E-654D-B318-403DB9D88BC1}" type="pres">
      <dgm:prSet presAssocID="{E4B0F583-68B4-BA48-A4B6-F14E55A06554}" presName="connTx" presStyleLbl="parChTrans1D2" presStyleIdx="5" presStyleCnt="14"/>
      <dgm:spPr/>
    </dgm:pt>
    <dgm:pt modelId="{A10496AA-21E0-AA42-8FFF-CA014C352DEE}" type="pres">
      <dgm:prSet presAssocID="{EC33C2E8-CAA2-9441-834D-DEE1C504BB91}" presName="node" presStyleLbl="node1" presStyleIdx="5" presStyleCnt="14" custScaleX="319903" custRadScaleRad="125506" custRadScaleInc="-109321">
        <dgm:presLayoutVars>
          <dgm:bulletEnabled val="1"/>
        </dgm:presLayoutVars>
      </dgm:prSet>
      <dgm:spPr/>
    </dgm:pt>
    <dgm:pt modelId="{566756DB-0B09-1F4C-AF95-532B2ED50082}" type="pres">
      <dgm:prSet presAssocID="{8964CA52-5F4C-1A45-8ACF-0959F8447B51}" presName="Name9" presStyleLbl="parChTrans1D2" presStyleIdx="6" presStyleCnt="14"/>
      <dgm:spPr/>
    </dgm:pt>
    <dgm:pt modelId="{FBECF986-F265-084F-804B-EA7A5CC6AAFD}" type="pres">
      <dgm:prSet presAssocID="{8964CA52-5F4C-1A45-8ACF-0959F8447B51}" presName="connTx" presStyleLbl="parChTrans1D2" presStyleIdx="6" presStyleCnt="14"/>
      <dgm:spPr/>
    </dgm:pt>
    <dgm:pt modelId="{18E8FA10-D447-8C45-955C-3070431AE4DF}" type="pres">
      <dgm:prSet presAssocID="{BEDA475B-2656-9A4C-BCFB-6071E18F70AD}" presName="node" presStyleLbl="node1" presStyleIdx="6" presStyleCnt="14" custScaleX="319903" custRadScaleRad="138842" custRadScaleInc="-175118">
        <dgm:presLayoutVars>
          <dgm:bulletEnabled val="1"/>
        </dgm:presLayoutVars>
      </dgm:prSet>
      <dgm:spPr/>
    </dgm:pt>
    <dgm:pt modelId="{9FFC8745-D4D0-B440-83A8-02A68D0F1BE1}" type="pres">
      <dgm:prSet presAssocID="{DC2D0FC9-CE33-B64A-9BCE-067F2D591E8E}" presName="Name9" presStyleLbl="parChTrans1D2" presStyleIdx="7" presStyleCnt="14"/>
      <dgm:spPr/>
    </dgm:pt>
    <dgm:pt modelId="{AF2A6BE8-1373-7E4F-88C3-9009AED3FBFF}" type="pres">
      <dgm:prSet presAssocID="{DC2D0FC9-CE33-B64A-9BCE-067F2D591E8E}" presName="connTx" presStyleLbl="parChTrans1D2" presStyleIdx="7" presStyleCnt="14"/>
      <dgm:spPr/>
    </dgm:pt>
    <dgm:pt modelId="{8D6D4BC8-FC75-5246-955D-6D0002DD1A2C}" type="pres">
      <dgm:prSet presAssocID="{72DA6022-3FD4-984D-B8E3-99BDD5F7C907}" presName="node" presStyleLbl="node1" presStyleIdx="7" presStyleCnt="14" custScaleX="437528" custRadScaleRad="103136" custRadScaleInc="-798">
        <dgm:presLayoutVars>
          <dgm:bulletEnabled val="1"/>
        </dgm:presLayoutVars>
      </dgm:prSet>
      <dgm:spPr/>
    </dgm:pt>
    <dgm:pt modelId="{9C8ED01D-AFBE-394B-A3BD-45657AE717D3}" type="pres">
      <dgm:prSet presAssocID="{723FC65B-BECA-C944-A501-964CBA026C10}" presName="Name9" presStyleLbl="parChTrans1D2" presStyleIdx="8" presStyleCnt="14"/>
      <dgm:spPr/>
    </dgm:pt>
    <dgm:pt modelId="{297C70DD-0936-5F49-A5F0-129D47B1A622}" type="pres">
      <dgm:prSet presAssocID="{723FC65B-BECA-C944-A501-964CBA026C10}" presName="connTx" presStyleLbl="parChTrans1D2" presStyleIdx="8" presStyleCnt="14"/>
      <dgm:spPr/>
    </dgm:pt>
    <dgm:pt modelId="{0EECD9CF-1C83-E349-BFA0-E981829280EA}" type="pres">
      <dgm:prSet presAssocID="{829FAB51-63FA-1644-9BC2-F3DDBA457C32}" presName="node" presStyleLbl="node1" presStyleIdx="8" presStyleCnt="14" custScaleX="319903" custRadScaleRad="75421" custRadScaleInc="66050">
        <dgm:presLayoutVars>
          <dgm:bulletEnabled val="1"/>
        </dgm:presLayoutVars>
      </dgm:prSet>
      <dgm:spPr/>
    </dgm:pt>
    <dgm:pt modelId="{86D348FC-1816-AA4E-A34C-29B850437842}" type="pres">
      <dgm:prSet presAssocID="{1AB6825C-0680-C243-8D56-F09521CABB1A}" presName="Name9" presStyleLbl="parChTrans1D2" presStyleIdx="9" presStyleCnt="14"/>
      <dgm:spPr/>
    </dgm:pt>
    <dgm:pt modelId="{C2914A43-353B-EE4A-BEB9-D4B274518B38}" type="pres">
      <dgm:prSet presAssocID="{1AB6825C-0680-C243-8D56-F09521CABB1A}" presName="connTx" presStyleLbl="parChTrans1D2" presStyleIdx="9" presStyleCnt="14"/>
      <dgm:spPr/>
    </dgm:pt>
    <dgm:pt modelId="{65451500-526E-EA4F-AA17-127DF058C00B}" type="pres">
      <dgm:prSet presAssocID="{28421183-9F32-8149-801B-F52722F722CB}" presName="node" presStyleLbl="node1" presStyleIdx="9" presStyleCnt="14" custScaleX="319903" custRadScaleRad="150697" custRadScaleInc="29167">
        <dgm:presLayoutVars>
          <dgm:bulletEnabled val="1"/>
        </dgm:presLayoutVars>
      </dgm:prSet>
      <dgm:spPr/>
    </dgm:pt>
    <dgm:pt modelId="{E9176032-94DF-9F45-9F69-0A0C1CDBB350}" type="pres">
      <dgm:prSet presAssocID="{34FF7AF2-5644-1447-AC98-DB510CD726CE}" presName="Name9" presStyleLbl="parChTrans1D2" presStyleIdx="10" presStyleCnt="14"/>
      <dgm:spPr/>
    </dgm:pt>
    <dgm:pt modelId="{A1CA9C78-1ED2-2348-94C0-FA9B90F8E3B3}" type="pres">
      <dgm:prSet presAssocID="{34FF7AF2-5644-1447-AC98-DB510CD726CE}" presName="connTx" presStyleLbl="parChTrans1D2" presStyleIdx="10" presStyleCnt="14"/>
      <dgm:spPr/>
    </dgm:pt>
    <dgm:pt modelId="{211156D0-98FC-8D49-9162-3FEC411992B6}" type="pres">
      <dgm:prSet presAssocID="{D3AC172B-F2ED-884F-9913-A5E7D7D749C1}" presName="node" presStyleLbl="node1" presStyleIdx="10" presStyleCnt="14" custScaleX="319903" custScaleY="125853" custRadScaleRad="129711" custRadScaleInc="-36053">
        <dgm:presLayoutVars>
          <dgm:bulletEnabled val="1"/>
        </dgm:presLayoutVars>
      </dgm:prSet>
      <dgm:spPr/>
    </dgm:pt>
    <dgm:pt modelId="{BCEBB11D-85FA-6148-9ABC-1A3DADF98C36}" type="pres">
      <dgm:prSet presAssocID="{B4E789C5-326B-0548-9312-1D57F23BF109}" presName="Name9" presStyleLbl="parChTrans1D2" presStyleIdx="11" presStyleCnt="14"/>
      <dgm:spPr/>
    </dgm:pt>
    <dgm:pt modelId="{B9EB934F-A616-2C4A-8535-3EC5E5CF43D3}" type="pres">
      <dgm:prSet presAssocID="{B4E789C5-326B-0548-9312-1D57F23BF109}" presName="connTx" presStyleLbl="parChTrans1D2" presStyleIdx="11" presStyleCnt="14"/>
      <dgm:spPr/>
    </dgm:pt>
    <dgm:pt modelId="{5B2F1BDE-A208-4943-865D-1DF22728325B}" type="pres">
      <dgm:prSet presAssocID="{C3E1F07B-D713-244D-B061-4B2FFE38FE32}" presName="node" presStyleLbl="node1" presStyleIdx="11" presStyleCnt="14" custScaleX="319903" custScaleY="123259" custRadScaleRad="122241" custRadScaleInc="-91053">
        <dgm:presLayoutVars>
          <dgm:bulletEnabled val="1"/>
        </dgm:presLayoutVars>
      </dgm:prSet>
      <dgm:spPr/>
    </dgm:pt>
    <dgm:pt modelId="{4B9780AA-8261-774C-A03C-D3F06AAFC38E}" type="pres">
      <dgm:prSet presAssocID="{838B359F-1C34-CE45-8121-AE1301D531A0}" presName="Name9" presStyleLbl="parChTrans1D2" presStyleIdx="12" presStyleCnt="14"/>
      <dgm:spPr/>
    </dgm:pt>
    <dgm:pt modelId="{8E1D8EA2-498E-6240-B551-FBB558B1BFCA}" type="pres">
      <dgm:prSet presAssocID="{838B359F-1C34-CE45-8121-AE1301D531A0}" presName="connTx" presStyleLbl="parChTrans1D2" presStyleIdx="12" presStyleCnt="14"/>
      <dgm:spPr/>
    </dgm:pt>
    <dgm:pt modelId="{FBA945A0-F1F7-7E41-96CE-8EEEF4A06AF7}" type="pres">
      <dgm:prSet presAssocID="{B1F1F368-2258-1E4F-AEA8-DAE8809A050A}" presName="node" presStyleLbl="node1" presStyleIdx="12" presStyleCnt="14" custScaleX="319903" custRadScaleRad="135861" custRadScaleInc="-117712">
        <dgm:presLayoutVars>
          <dgm:bulletEnabled val="1"/>
        </dgm:presLayoutVars>
      </dgm:prSet>
      <dgm:spPr/>
    </dgm:pt>
    <dgm:pt modelId="{17A36597-E893-6B41-B5D8-A4EB003124E4}" type="pres">
      <dgm:prSet presAssocID="{F5402C57-8607-5143-B826-EC08F2DCF28B}" presName="Name9" presStyleLbl="parChTrans1D2" presStyleIdx="13" presStyleCnt="14"/>
      <dgm:spPr/>
    </dgm:pt>
    <dgm:pt modelId="{87903124-78A9-564E-8A14-68868D24FAA0}" type="pres">
      <dgm:prSet presAssocID="{F5402C57-8607-5143-B826-EC08F2DCF28B}" presName="connTx" presStyleLbl="parChTrans1D2" presStyleIdx="13" presStyleCnt="14"/>
      <dgm:spPr/>
    </dgm:pt>
    <dgm:pt modelId="{E0907F5E-D45A-3B48-88E6-B9D1DE4EFB38}" type="pres">
      <dgm:prSet presAssocID="{CEB3EF02-BB30-A247-A1F6-61C172B22AED}" presName="node" presStyleLbl="node1" presStyleIdx="13" presStyleCnt="14" custScaleX="354916" custScaleY="108709" custRadScaleRad="130791" custRadScaleInc="-153113">
        <dgm:presLayoutVars>
          <dgm:bulletEnabled val="1"/>
        </dgm:presLayoutVars>
      </dgm:prSet>
      <dgm:spPr/>
    </dgm:pt>
  </dgm:ptLst>
  <dgm:cxnLst>
    <dgm:cxn modelId="{8C6F1803-12FF-8141-B3FB-6CFF6ECE60C3}" type="presOf" srcId="{723FC65B-BECA-C944-A501-964CBA026C10}" destId="{297C70DD-0936-5F49-A5F0-129D47B1A622}" srcOrd="1" destOrd="0" presId="urn:microsoft.com/office/officeart/2005/8/layout/radial1"/>
    <dgm:cxn modelId="{D6F1C909-B99D-EF4E-9E9F-E0734D8FA15C}" type="presOf" srcId="{21924052-E82B-6C4C-B82F-AC1E5C115660}" destId="{A961AC09-7FED-F14B-9381-69ED0B869FB2}" srcOrd="0" destOrd="0" presId="urn:microsoft.com/office/officeart/2005/8/layout/radial1"/>
    <dgm:cxn modelId="{F93A5E0A-FD86-8642-B112-41A2C24595BA}" type="presOf" srcId="{21924052-E82B-6C4C-B82F-AC1E5C115660}" destId="{2FBA0ABC-2C91-FA4C-B2C1-237F4768AE07}" srcOrd="1" destOrd="0" presId="urn:microsoft.com/office/officeart/2005/8/layout/radial1"/>
    <dgm:cxn modelId="{9528930E-5B1E-7943-ADBB-BA47822CBE30}" type="presOf" srcId="{5672F342-92D3-4246-8491-94364B96B150}" destId="{C48F7428-19C1-6A42-ADB6-D97794468CB2}" srcOrd="0" destOrd="0" presId="urn:microsoft.com/office/officeart/2005/8/layout/radial1"/>
    <dgm:cxn modelId="{0FED0911-7383-AD4D-9BEF-EB4630EAF3EA}" type="presOf" srcId="{F5402C57-8607-5143-B826-EC08F2DCF28B}" destId="{17A36597-E893-6B41-B5D8-A4EB003124E4}" srcOrd="0" destOrd="0" presId="urn:microsoft.com/office/officeart/2005/8/layout/radial1"/>
    <dgm:cxn modelId="{A4BC0312-0E1D-B344-8684-F79B67025214}" srcId="{A298CD8F-DD33-5D4D-B4EA-36C17F767CB9}" destId="{01B156A7-95CF-3D45-8597-7DE628DD9673}" srcOrd="4" destOrd="0" parTransId="{E003EB95-F44F-6940-A777-96EDF3827116}" sibTransId="{F5EF3E63-CF7C-D043-8C71-A270FED2BDBC}"/>
    <dgm:cxn modelId="{9A3BCE18-615F-4A4E-BBE2-3B0A991FD29F}" srcId="{A298CD8F-DD33-5D4D-B4EA-36C17F767CB9}" destId="{B1F1F368-2258-1E4F-AEA8-DAE8809A050A}" srcOrd="12" destOrd="0" parTransId="{838B359F-1C34-CE45-8121-AE1301D531A0}" sibTransId="{EF2A5B73-17F6-D346-954D-A9D5A791E5DD}"/>
    <dgm:cxn modelId="{97520431-4611-B748-BF1F-457C688671AC}" type="presOf" srcId="{34FF7AF2-5644-1447-AC98-DB510CD726CE}" destId="{E9176032-94DF-9F45-9F69-0A0C1CDBB350}" srcOrd="0" destOrd="0" presId="urn:microsoft.com/office/officeart/2005/8/layout/radial1"/>
    <dgm:cxn modelId="{B18E6031-3B47-B649-82F7-8992E0DDB5D1}" type="presOf" srcId="{829FAB51-63FA-1644-9BC2-F3DDBA457C32}" destId="{0EECD9CF-1C83-E349-BFA0-E981829280EA}" srcOrd="0" destOrd="0" presId="urn:microsoft.com/office/officeart/2005/8/layout/radial1"/>
    <dgm:cxn modelId="{6207F233-E6B0-9542-8D72-5118E81F54E6}" srcId="{A298CD8F-DD33-5D4D-B4EA-36C17F767CB9}" destId="{C8B57258-178F-C348-95DB-6E6ABF79006E}" srcOrd="0" destOrd="0" parTransId="{3A59B2A5-EAF6-1F4F-B6CC-479579BB5089}" sibTransId="{0114B3BF-CD75-0A44-9E42-8067E8FEC6DD}"/>
    <dgm:cxn modelId="{4CEF8436-D795-4A43-90DC-590B494FAB90}" type="presOf" srcId="{F5402C57-8607-5143-B826-EC08F2DCF28B}" destId="{87903124-78A9-564E-8A14-68868D24FAA0}" srcOrd="1" destOrd="0" presId="urn:microsoft.com/office/officeart/2005/8/layout/radial1"/>
    <dgm:cxn modelId="{B22E5844-199F-5245-AC21-C7DB074E2117}" type="presOf" srcId="{28421183-9F32-8149-801B-F52722F722CB}" destId="{65451500-526E-EA4F-AA17-127DF058C00B}" srcOrd="0" destOrd="0" presId="urn:microsoft.com/office/officeart/2005/8/layout/radial1"/>
    <dgm:cxn modelId="{C9C24945-1EDD-9F41-9D2C-0D021BF33D8C}" type="presOf" srcId="{BEDA475B-2656-9A4C-BCFB-6071E18F70AD}" destId="{18E8FA10-D447-8C45-955C-3070431AE4DF}" srcOrd="0" destOrd="0" presId="urn:microsoft.com/office/officeart/2005/8/layout/radial1"/>
    <dgm:cxn modelId="{9FE44546-3361-A342-9814-2BFF49A8D792}" type="presOf" srcId="{01B156A7-95CF-3D45-8597-7DE628DD9673}" destId="{C52074A8-7110-E640-A846-7B4A5CCDC521}" srcOrd="0" destOrd="0" presId="urn:microsoft.com/office/officeart/2005/8/layout/radial1"/>
    <dgm:cxn modelId="{9DC66447-B812-F147-976B-F6FC5C610056}" srcId="{A298CD8F-DD33-5D4D-B4EA-36C17F767CB9}" destId="{D3AC172B-F2ED-884F-9913-A5E7D7D749C1}" srcOrd="10" destOrd="0" parTransId="{34FF7AF2-5644-1447-AC98-DB510CD726CE}" sibTransId="{2F719970-9F5D-864C-ACEF-D864AA8D4057}"/>
    <dgm:cxn modelId="{EA859B4A-123D-0F4A-9A00-A125610E50B7}" type="presOf" srcId="{A298CD8F-DD33-5D4D-B4EA-36C17F767CB9}" destId="{6F4D4B38-5CDC-EC46-A5DB-B48B00CB1BDA}" srcOrd="0" destOrd="0" presId="urn:microsoft.com/office/officeart/2005/8/layout/radial1"/>
    <dgm:cxn modelId="{67F5C94A-8300-CD4E-9B5B-AAFAF6E9008D}" srcId="{A298CD8F-DD33-5D4D-B4EA-36C17F767CB9}" destId="{EDDF9CB0-4223-684A-AD41-6EBA55ABD1E1}" srcOrd="2" destOrd="0" parTransId="{5672F342-92D3-4246-8491-94364B96B150}" sibTransId="{181A6783-27B6-0E47-A2B5-B32DC91AE319}"/>
    <dgm:cxn modelId="{42D0FE4A-52C7-B54B-879A-BA555B747DE1}" type="presOf" srcId="{C8B57258-178F-C348-95DB-6E6ABF79006E}" destId="{F4586B89-62DF-2547-92BD-B02583EF9E9B}" srcOrd="0" destOrd="0" presId="urn:microsoft.com/office/officeart/2005/8/layout/radial1"/>
    <dgm:cxn modelId="{7B6B9A54-8FB1-CA40-94EF-17CAEFC907BC}" type="presOf" srcId="{1AB6825C-0680-C243-8D56-F09521CABB1A}" destId="{C2914A43-353B-EE4A-BEB9-D4B274518B38}" srcOrd="1" destOrd="0" presId="urn:microsoft.com/office/officeart/2005/8/layout/radial1"/>
    <dgm:cxn modelId="{9EE5CE5D-7328-9A4B-A71A-440E9631A511}" type="presOf" srcId="{3A59B2A5-EAF6-1F4F-B6CC-479579BB5089}" destId="{C114E260-3854-2140-8D48-48FE1ECFB70E}" srcOrd="0" destOrd="0" presId="urn:microsoft.com/office/officeart/2005/8/layout/radial1"/>
    <dgm:cxn modelId="{C540A85F-D19D-294B-9FF7-4A740D6AF52F}" type="presOf" srcId="{D3AC172B-F2ED-884F-9913-A5E7D7D749C1}" destId="{211156D0-98FC-8D49-9162-3FEC411992B6}" srcOrd="0" destOrd="0" presId="urn:microsoft.com/office/officeart/2005/8/layout/radial1"/>
    <dgm:cxn modelId="{ACD36663-A6E5-574B-A61F-50D342AABCAD}" srcId="{A298CD8F-DD33-5D4D-B4EA-36C17F767CB9}" destId="{BEDA475B-2656-9A4C-BCFB-6071E18F70AD}" srcOrd="6" destOrd="0" parTransId="{8964CA52-5F4C-1A45-8ACF-0959F8447B51}" sibTransId="{D069631F-1E7D-1E48-8028-EA8227E5EDB6}"/>
    <dgm:cxn modelId="{EA612469-0916-AB4D-8DD7-8673B80BBF9B}" type="presOf" srcId="{B4E789C5-326B-0548-9312-1D57F23BF109}" destId="{BCEBB11D-85FA-6148-9ABC-1A3DADF98C36}" srcOrd="0" destOrd="0" presId="urn:microsoft.com/office/officeart/2005/8/layout/radial1"/>
    <dgm:cxn modelId="{9BE55A69-BAFC-D748-8D91-377A030FBDD4}" srcId="{A298CD8F-DD33-5D4D-B4EA-36C17F767CB9}" destId="{829FAB51-63FA-1644-9BC2-F3DDBA457C32}" srcOrd="8" destOrd="0" parTransId="{723FC65B-BECA-C944-A501-964CBA026C10}" sibTransId="{D7E48229-93A0-0745-8826-89DB151405C7}"/>
    <dgm:cxn modelId="{A4C1586B-AD5F-4549-B2EF-DB0BEA665820}" type="presOf" srcId="{E4B0F583-68B4-BA48-A4B6-F14E55A06554}" destId="{A9F4AFB9-9B19-0843-BF85-69586D0568AA}" srcOrd="0" destOrd="0" presId="urn:microsoft.com/office/officeart/2005/8/layout/radial1"/>
    <dgm:cxn modelId="{D57DD477-68A7-9145-B309-FD7AF621E2B5}" srcId="{A298CD8F-DD33-5D4D-B4EA-36C17F767CB9}" destId="{37DE29C1-39F0-2A4C-AD86-85D045241A3E}" srcOrd="3" destOrd="0" parTransId="{21924052-E82B-6C4C-B82F-AC1E5C115660}" sibTransId="{2DDB3449-555C-2D4D-9D22-07663EA471EE}"/>
    <dgm:cxn modelId="{25BED37A-B09A-534B-98D3-55E3BE4F5D6A}" type="presOf" srcId="{E003EB95-F44F-6940-A777-96EDF3827116}" destId="{C2143FD2-A600-0847-9E4F-9BFA2F5AEA59}" srcOrd="1" destOrd="0" presId="urn:microsoft.com/office/officeart/2005/8/layout/radial1"/>
    <dgm:cxn modelId="{AD08B07E-1E1E-4B4A-B50A-6886B624A8E6}" srcId="{A298CD8F-DD33-5D4D-B4EA-36C17F767CB9}" destId="{28421183-9F32-8149-801B-F52722F722CB}" srcOrd="9" destOrd="0" parTransId="{1AB6825C-0680-C243-8D56-F09521CABB1A}" sibTransId="{3B378F5B-D7F3-C442-90D6-39F8A12ECF3C}"/>
    <dgm:cxn modelId="{1A20FA7E-0420-E54A-BE56-A81B06B38182}" type="presOf" srcId="{EDDF9CB0-4223-684A-AD41-6EBA55ABD1E1}" destId="{140FB58F-C2A0-3A41-A493-DFC7B546CC2D}" srcOrd="0" destOrd="0" presId="urn:microsoft.com/office/officeart/2005/8/layout/radial1"/>
    <dgm:cxn modelId="{2DA5F680-192B-AE4A-B37F-C8FA7702739F}" type="presOf" srcId="{34FF7AF2-5644-1447-AC98-DB510CD726CE}" destId="{A1CA9C78-1ED2-2348-94C0-FA9B90F8E3B3}" srcOrd="1" destOrd="0" presId="urn:microsoft.com/office/officeart/2005/8/layout/radial1"/>
    <dgm:cxn modelId="{A7300881-BD78-9545-AC0F-3F1BC104CC7A}" srcId="{C61FB829-B9EE-4B48-9249-B193F417D781}" destId="{A298CD8F-DD33-5D4D-B4EA-36C17F767CB9}" srcOrd="0" destOrd="0" parTransId="{FB81C617-1575-304E-B974-B1B2843B6149}" sibTransId="{EDFFD333-956F-B84B-B862-0D9352BF0784}"/>
    <dgm:cxn modelId="{299B4383-0FA1-394D-ADD5-20D89D8972FE}" type="presOf" srcId="{B4E789C5-326B-0548-9312-1D57F23BF109}" destId="{B9EB934F-A616-2C4A-8535-3EC5E5CF43D3}" srcOrd="1" destOrd="0" presId="urn:microsoft.com/office/officeart/2005/8/layout/radial1"/>
    <dgm:cxn modelId="{88DA5D83-9404-094E-8F82-5845070323E3}" type="presOf" srcId="{723FC65B-BECA-C944-A501-964CBA026C10}" destId="{9C8ED01D-AFBE-394B-A3BD-45657AE717D3}" srcOrd="0" destOrd="0" presId="urn:microsoft.com/office/officeart/2005/8/layout/radial1"/>
    <dgm:cxn modelId="{8B75E387-227F-3240-925F-7730529EE963}" type="presOf" srcId="{72DA6022-3FD4-984D-B8E3-99BDD5F7C907}" destId="{8D6D4BC8-FC75-5246-955D-6D0002DD1A2C}" srcOrd="0" destOrd="0" presId="urn:microsoft.com/office/officeart/2005/8/layout/radial1"/>
    <dgm:cxn modelId="{4AA89497-89F1-244D-9CA7-FC3D052C0A3C}" type="presOf" srcId="{DC2D0FC9-CE33-B64A-9BCE-067F2D591E8E}" destId="{AF2A6BE8-1373-7E4F-88C3-9009AED3FBFF}" srcOrd="1" destOrd="0" presId="urn:microsoft.com/office/officeart/2005/8/layout/radial1"/>
    <dgm:cxn modelId="{BC079799-68AF-0F4A-9A44-B31DCCF72104}" type="presOf" srcId="{838B359F-1C34-CE45-8121-AE1301D531A0}" destId="{8E1D8EA2-498E-6240-B551-FBB558B1BFCA}" srcOrd="1" destOrd="0" presId="urn:microsoft.com/office/officeart/2005/8/layout/radial1"/>
    <dgm:cxn modelId="{695E079A-CDF9-FB49-BDCF-D87C9709FF3F}" type="presOf" srcId="{EC33C2E8-CAA2-9441-834D-DEE1C504BB91}" destId="{A10496AA-21E0-AA42-8FFF-CA014C352DEE}" srcOrd="0" destOrd="0" presId="urn:microsoft.com/office/officeart/2005/8/layout/radial1"/>
    <dgm:cxn modelId="{B0FD639F-F2C2-944F-87DB-F0FA70E46FA9}" type="presOf" srcId="{B1F1F368-2258-1E4F-AEA8-DAE8809A050A}" destId="{FBA945A0-F1F7-7E41-96CE-8EEEF4A06AF7}" srcOrd="0" destOrd="0" presId="urn:microsoft.com/office/officeart/2005/8/layout/radial1"/>
    <dgm:cxn modelId="{249991A4-B515-F94B-A5FB-C3127A803DA5}" type="presOf" srcId="{37DE29C1-39F0-2A4C-AD86-85D045241A3E}" destId="{7AE7AD4A-48DD-694D-8BBC-B3FA8A977235}" srcOrd="0" destOrd="0" presId="urn:microsoft.com/office/officeart/2005/8/layout/radial1"/>
    <dgm:cxn modelId="{C937F9AD-546A-F747-B385-68A39C371AFC}" type="presOf" srcId="{1AB6825C-0680-C243-8D56-F09521CABB1A}" destId="{86D348FC-1816-AA4E-A34C-29B850437842}" srcOrd="0" destOrd="0" presId="urn:microsoft.com/office/officeart/2005/8/layout/radial1"/>
    <dgm:cxn modelId="{C41EACAF-C4D8-2047-8A3E-B1DD90D996FF}" srcId="{A298CD8F-DD33-5D4D-B4EA-36C17F767CB9}" destId="{CEB3EF02-BB30-A247-A1F6-61C172B22AED}" srcOrd="13" destOrd="0" parTransId="{F5402C57-8607-5143-B826-EC08F2DCF28B}" sibTransId="{643B2113-9E9D-584B-B884-240B342C7182}"/>
    <dgm:cxn modelId="{622FAEB3-205B-1B4E-975A-21FECD6A75F4}" srcId="{A298CD8F-DD33-5D4D-B4EA-36C17F767CB9}" destId="{C3E1F07B-D713-244D-B061-4B2FFE38FE32}" srcOrd="11" destOrd="0" parTransId="{B4E789C5-326B-0548-9312-1D57F23BF109}" sibTransId="{84902952-6FAE-724F-A2E1-E777140FF626}"/>
    <dgm:cxn modelId="{2CA95FB5-9918-4948-802E-3139D1F51052}" type="presOf" srcId="{DC2D0FC9-CE33-B64A-9BCE-067F2D591E8E}" destId="{9FFC8745-D4D0-B440-83A8-02A68D0F1BE1}" srcOrd="0" destOrd="0" presId="urn:microsoft.com/office/officeart/2005/8/layout/radial1"/>
    <dgm:cxn modelId="{095E95B7-A851-2043-BE5E-6A3D16F9CB37}" srcId="{A298CD8F-DD33-5D4D-B4EA-36C17F767CB9}" destId="{72DA6022-3FD4-984D-B8E3-99BDD5F7C907}" srcOrd="7" destOrd="0" parTransId="{DC2D0FC9-CE33-B64A-9BCE-067F2D591E8E}" sibTransId="{16430549-EC85-F541-8DDD-25866456AD84}"/>
    <dgm:cxn modelId="{D77A73C2-AAE9-5E4E-8CF3-007F61B55087}" type="presOf" srcId="{C61FB829-B9EE-4B48-9249-B193F417D781}" destId="{B0A19F11-94CE-354E-B6C5-2EC41E9120DB}" srcOrd="0" destOrd="0" presId="urn:microsoft.com/office/officeart/2005/8/layout/radial1"/>
    <dgm:cxn modelId="{53E11EC5-1DCA-C746-97D8-5D8F81DCC8A8}" srcId="{A298CD8F-DD33-5D4D-B4EA-36C17F767CB9}" destId="{40FD6CD7-818C-184D-91C6-08A08FD0C91C}" srcOrd="1" destOrd="0" parTransId="{19ABEAB3-C66A-5B47-AC52-CCF1760B91A5}" sibTransId="{4E5502C7-ED8C-5B4E-A838-2C477ED673A2}"/>
    <dgm:cxn modelId="{90F7ACCC-F0DE-DF4E-9E0D-C5EF4B57538B}" type="presOf" srcId="{E003EB95-F44F-6940-A777-96EDF3827116}" destId="{CEF88A43-40E5-EE42-9124-350E5B202CFC}" srcOrd="0" destOrd="0" presId="urn:microsoft.com/office/officeart/2005/8/layout/radial1"/>
    <dgm:cxn modelId="{F8EBFBCC-0626-674E-9C1C-B51A7B525F0B}" type="presOf" srcId="{CEB3EF02-BB30-A247-A1F6-61C172B22AED}" destId="{E0907F5E-D45A-3B48-88E6-B9D1DE4EFB38}" srcOrd="0" destOrd="0" presId="urn:microsoft.com/office/officeart/2005/8/layout/radial1"/>
    <dgm:cxn modelId="{8D6F42D8-8393-504D-B6ED-32890BC367F6}" type="presOf" srcId="{40FD6CD7-818C-184D-91C6-08A08FD0C91C}" destId="{0D62EBBA-E141-4346-8A1B-0E71B4D0A143}" srcOrd="0" destOrd="0" presId="urn:microsoft.com/office/officeart/2005/8/layout/radial1"/>
    <dgm:cxn modelId="{206750DA-E93B-7D4E-B6C8-BB1EAAC09E4A}" srcId="{A298CD8F-DD33-5D4D-B4EA-36C17F767CB9}" destId="{EC33C2E8-CAA2-9441-834D-DEE1C504BB91}" srcOrd="5" destOrd="0" parTransId="{E4B0F583-68B4-BA48-A4B6-F14E55A06554}" sibTransId="{5E74653D-5335-984D-B041-20F1A49FF34D}"/>
    <dgm:cxn modelId="{E0B628DE-74DE-7E40-B2F0-CAC0FB317A4F}" type="presOf" srcId="{19ABEAB3-C66A-5B47-AC52-CCF1760B91A5}" destId="{93F9D0CD-945E-3646-A7F8-AA8548186C20}" srcOrd="1" destOrd="0" presId="urn:microsoft.com/office/officeart/2005/8/layout/radial1"/>
    <dgm:cxn modelId="{1967BAE1-DA2E-1A4D-B3FD-521364F074E3}" type="presOf" srcId="{8964CA52-5F4C-1A45-8ACF-0959F8447B51}" destId="{FBECF986-F265-084F-804B-EA7A5CC6AAFD}" srcOrd="1" destOrd="0" presId="urn:microsoft.com/office/officeart/2005/8/layout/radial1"/>
    <dgm:cxn modelId="{2FA8B1E4-1999-BE42-88E6-3D699DC0AD26}" type="presOf" srcId="{E4B0F583-68B4-BA48-A4B6-F14E55A06554}" destId="{E480F493-863E-654D-B318-403DB9D88BC1}" srcOrd="1" destOrd="0" presId="urn:microsoft.com/office/officeart/2005/8/layout/radial1"/>
    <dgm:cxn modelId="{2049E2E6-12AF-1F45-A2F5-00806B3D7DC1}" type="presOf" srcId="{3A59B2A5-EAF6-1F4F-B6CC-479579BB5089}" destId="{2B46EAA6-4785-0944-8FC8-145DED7799D5}" srcOrd="1" destOrd="0" presId="urn:microsoft.com/office/officeart/2005/8/layout/radial1"/>
    <dgm:cxn modelId="{C853EBE6-71CF-2E44-A4E6-0AB42C475621}" type="presOf" srcId="{C3E1F07B-D713-244D-B061-4B2FFE38FE32}" destId="{5B2F1BDE-A208-4943-865D-1DF22728325B}" srcOrd="0" destOrd="0" presId="urn:microsoft.com/office/officeart/2005/8/layout/radial1"/>
    <dgm:cxn modelId="{91E91EEB-F505-524A-AB6B-8FC2B26AB7BF}" type="presOf" srcId="{19ABEAB3-C66A-5B47-AC52-CCF1760B91A5}" destId="{029D8AA9-83A1-AC41-AFEE-19D20EAF3A53}" srcOrd="0" destOrd="0" presId="urn:microsoft.com/office/officeart/2005/8/layout/radial1"/>
    <dgm:cxn modelId="{D5B06CF5-FE5C-F242-BA9F-6ED3AFBE68BA}" type="presOf" srcId="{8964CA52-5F4C-1A45-8ACF-0959F8447B51}" destId="{566756DB-0B09-1F4C-AF95-532B2ED50082}" srcOrd="0" destOrd="0" presId="urn:microsoft.com/office/officeart/2005/8/layout/radial1"/>
    <dgm:cxn modelId="{55BC68FA-F21C-C544-863B-809A5E81F401}" type="presOf" srcId="{838B359F-1C34-CE45-8121-AE1301D531A0}" destId="{4B9780AA-8261-774C-A03C-D3F06AAFC38E}" srcOrd="0" destOrd="0" presId="urn:microsoft.com/office/officeart/2005/8/layout/radial1"/>
    <dgm:cxn modelId="{E35785FD-3746-1D4D-880B-BBC6AA07BA6B}" type="presOf" srcId="{5672F342-92D3-4246-8491-94364B96B150}" destId="{C80475D3-7D00-A849-B6A0-3409A7E6EAA6}" srcOrd="1" destOrd="0" presId="urn:microsoft.com/office/officeart/2005/8/layout/radial1"/>
    <dgm:cxn modelId="{1AACD6E8-0EFD-3540-8F76-625580582A03}" type="presParOf" srcId="{B0A19F11-94CE-354E-B6C5-2EC41E9120DB}" destId="{6F4D4B38-5CDC-EC46-A5DB-B48B00CB1BDA}" srcOrd="0" destOrd="0" presId="urn:microsoft.com/office/officeart/2005/8/layout/radial1"/>
    <dgm:cxn modelId="{91F0C73D-D0CF-F847-8FB3-3F610F1EF32A}" type="presParOf" srcId="{B0A19F11-94CE-354E-B6C5-2EC41E9120DB}" destId="{C114E260-3854-2140-8D48-48FE1ECFB70E}" srcOrd="1" destOrd="0" presId="urn:microsoft.com/office/officeart/2005/8/layout/radial1"/>
    <dgm:cxn modelId="{FB0F2B01-7921-EA4A-8C5E-C669EC273954}" type="presParOf" srcId="{C114E260-3854-2140-8D48-48FE1ECFB70E}" destId="{2B46EAA6-4785-0944-8FC8-145DED7799D5}" srcOrd="0" destOrd="0" presId="urn:microsoft.com/office/officeart/2005/8/layout/radial1"/>
    <dgm:cxn modelId="{844ECED6-A662-5446-85F9-9A51E89F95CB}" type="presParOf" srcId="{B0A19F11-94CE-354E-B6C5-2EC41E9120DB}" destId="{F4586B89-62DF-2547-92BD-B02583EF9E9B}" srcOrd="2" destOrd="0" presId="urn:microsoft.com/office/officeart/2005/8/layout/radial1"/>
    <dgm:cxn modelId="{72405C17-4118-FB4A-A7D0-A9ED2C5479DF}" type="presParOf" srcId="{B0A19F11-94CE-354E-B6C5-2EC41E9120DB}" destId="{029D8AA9-83A1-AC41-AFEE-19D20EAF3A53}" srcOrd="3" destOrd="0" presId="urn:microsoft.com/office/officeart/2005/8/layout/radial1"/>
    <dgm:cxn modelId="{42733638-22A9-6045-AD44-461D7853D3C5}" type="presParOf" srcId="{029D8AA9-83A1-AC41-AFEE-19D20EAF3A53}" destId="{93F9D0CD-945E-3646-A7F8-AA8548186C20}" srcOrd="0" destOrd="0" presId="urn:microsoft.com/office/officeart/2005/8/layout/radial1"/>
    <dgm:cxn modelId="{63AFB183-5A3A-3145-B458-0D0862A2C836}" type="presParOf" srcId="{B0A19F11-94CE-354E-B6C5-2EC41E9120DB}" destId="{0D62EBBA-E141-4346-8A1B-0E71B4D0A143}" srcOrd="4" destOrd="0" presId="urn:microsoft.com/office/officeart/2005/8/layout/radial1"/>
    <dgm:cxn modelId="{B081E4B8-BB38-6847-858D-3C786B8BE037}" type="presParOf" srcId="{B0A19F11-94CE-354E-B6C5-2EC41E9120DB}" destId="{C48F7428-19C1-6A42-ADB6-D97794468CB2}" srcOrd="5" destOrd="0" presId="urn:microsoft.com/office/officeart/2005/8/layout/radial1"/>
    <dgm:cxn modelId="{1389F55A-3BFC-F041-A391-E8E3A39F8C00}" type="presParOf" srcId="{C48F7428-19C1-6A42-ADB6-D97794468CB2}" destId="{C80475D3-7D00-A849-B6A0-3409A7E6EAA6}" srcOrd="0" destOrd="0" presId="urn:microsoft.com/office/officeart/2005/8/layout/radial1"/>
    <dgm:cxn modelId="{1777F10B-96C2-2B47-8DE9-14244E509CEA}" type="presParOf" srcId="{B0A19F11-94CE-354E-B6C5-2EC41E9120DB}" destId="{140FB58F-C2A0-3A41-A493-DFC7B546CC2D}" srcOrd="6" destOrd="0" presId="urn:microsoft.com/office/officeart/2005/8/layout/radial1"/>
    <dgm:cxn modelId="{5458CB2A-EAF3-7E47-999F-80E53D163468}" type="presParOf" srcId="{B0A19F11-94CE-354E-B6C5-2EC41E9120DB}" destId="{A961AC09-7FED-F14B-9381-69ED0B869FB2}" srcOrd="7" destOrd="0" presId="urn:microsoft.com/office/officeart/2005/8/layout/radial1"/>
    <dgm:cxn modelId="{B4013467-F7EF-E243-AFEB-69F2FBE9E5F3}" type="presParOf" srcId="{A961AC09-7FED-F14B-9381-69ED0B869FB2}" destId="{2FBA0ABC-2C91-FA4C-B2C1-237F4768AE07}" srcOrd="0" destOrd="0" presId="urn:microsoft.com/office/officeart/2005/8/layout/radial1"/>
    <dgm:cxn modelId="{9CC7A617-D81E-604A-863E-D4C383CAAC32}" type="presParOf" srcId="{B0A19F11-94CE-354E-B6C5-2EC41E9120DB}" destId="{7AE7AD4A-48DD-694D-8BBC-B3FA8A977235}" srcOrd="8" destOrd="0" presId="urn:microsoft.com/office/officeart/2005/8/layout/radial1"/>
    <dgm:cxn modelId="{584875AA-5645-6B49-AB82-6AC2E86BD68B}" type="presParOf" srcId="{B0A19F11-94CE-354E-B6C5-2EC41E9120DB}" destId="{CEF88A43-40E5-EE42-9124-350E5B202CFC}" srcOrd="9" destOrd="0" presId="urn:microsoft.com/office/officeart/2005/8/layout/radial1"/>
    <dgm:cxn modelId="{9CA23CF6-E191-3242-A333-91460B58452F}" type="presParOf" srcId="{CEF88A43-40E5-EE42-9124-350E5B202CFC}" destId="{C2143FD2-A600-0847-9E4F-9BFA2F5AEA59}" srcOrd="0" destOrd="0" presId="urn:microsoft.com/office/officeart/2005/8/layout/radial1"/>
    <dgm:cxn modelId="{C53ACCC7-FB8D-0A4D-807B-BFF2E29690D7}" type="presParOf" srcId="{B0A19F11-94CE-354E-B6C5-2EC41E9120DB}" destId="{C52074A8-7110-E640-A846-7B4A5CCDC521}" srcOrd="10" destOrd="0" presId="urn:microsoft.com/office/officeart/2005/8/layout/radial1"/>
    <dgm:cxn modelId="{58E5636A-BCFE-E64E-BFE9-5C104C0BF557}" type="presParOf" srcId="{B0A19F11-94CE-354E-B6C5-2EC41E9120DB}" destId="{A9F4AFB9-9B19-0843-BF85-69586D0568AA}" srcOrd="11" destOrd="0" presId="urn:microsoft.com/office/officeart/2005/8/layout/radial1"/>
    <dgm:cxn modelId="{E4A6565F-1559-2346-B1D0-B1BA47A2D843}" type="presParOf" srcId="{A9F4AFB9-9B19-0843-BF85-69586D0568AA}" destId="{E480F493-863E-654D-B318-403DB9D88BC1}" srcOrd="0" destOrd="0" presId="urn:microsoft.com/office/officeart/2005/8/layout/radial1"/>
    <dgm:cxn modelId="{FEDE6E49-0004-FB42-A4E1-A2BA825F6158}" type="presParOf" srcId="{B0A19F11-94CE-354E-B6C5-2EC41E9120DB}" destId="{A10496AA-21E0-AA42-8FFF-CA014C352DEE}" srcOrd="12" destOrd="0" presId="urn:microsoft.com/office/officeart/2005/8/layout/radial1"/>
    <dgm:cxn modelId="{2A98603B-3515-E040-BD55-BB025A9A90C9}" type="presParOf" srcId="{B0A19F11-94CE-354E-B6C5-2EC41E9120DB}" destId="{566756DB-0B09-1F4C-AF95-532B2ED50082}" srcOrd="13" destOrd="0" presId="urn:microsoft.com/office/officeart/2005/8/layout/radial1"/>
    <dgm:cxn modelId="{6BAC3B92-4D0B-9F4B-B317-FA34BC0F57B5}" type="presParOf" srcId="{566756DB-0B09-1F4C-AF95-532B2ED50082}" destId="{FBECF986-F265-084F-804B-EA7A5CC6AAFD}" srcOrd="0" destOrd="0" presId="urn:microsoft.com/office/officeart/2005/8/layout/radial1"/>
    <dgm:cxn modelId="{51270B1C-37CF-0843-A46D-EDA72DBD24FB}" type="presParOf" srcId="{B0A19F11-94CE-354E-B6C5-2EC41E9120DB}" destId="{18E8FA10-D447-8C45-955C-3070431AE4DF}" srcOrd="14" destOrd="0" presId="urn:microsoft.com/office/officeart/2005/8/layout/radial1"/>
    <dgm:cxn modelId="{EA921518-03E1-8B40-93EB-4C395636078B}" type="presParOf" srcId="{B0A19F11-94CE-354E-B6C5-2EC41E9120DB}" destId="{9FFC8745-D4D0-B440-83A8-02A68D0F1BE1}" srcOrd="15" destOrd="0" presId="urn:microsoft.com/office/officeart/2005/8/layout/radial1"/>
    <dgm:cxn modelId="{AB72AE11-E8E0-E341-9D8F-DD115ECE6291}" type="presParOf" srcId="{9FFC8745-D4D0-B440-83A8-02A68D0F1BE1}" destId="{AF2A6BE8-1373-7E4F-88C3-9009AED3FBFF}" srcOrd="0" destOrd="0" presId="urn:microsoft.com/office/officeart/2005/8/layout/radial1"/>
    <dgm:cxn modelId="{7A220789-966A-C84F-8CA7-9BEAC61B1A6A}" type="presParOf" srcId="{B0A19F11-94CE-354E-B6C5-2EC41E9120DB}" destId="{8D6D4BC8-FC75-5246-955D-6D0002DD1A2C}" srcOrd="16" destOrd="0" presId="urn:microsoft.com/office/officeart/2005/8/layout/radial1"/>
    <dgm:cxn modelId="{8D220CE3-3BDD-154D-B70D-8EFF2080D8AE}" type="presParOf" srcId="{B0A19F11-94CE-354E-B6C5-2EC41E9120DB}" destId="{9C8ED01D-AFBE-394B-A3BD-45657AE717D3}" srcOrd="17" destOrd="0" presId="urn:microsoft.com/office/officeart/2005/8/layout/radial1"/>
    <dgm:cxn modelId="{3607A1DA-4719-CE4B-BE75-61A66E4EDFCF}" type="presParOf" srcId="{9C8ED01D-AFBE-394B-A3BD-45657AE717D3}" destId="{297C70DD-0936-5F49-A5F0-129D47B1A622}" srcOrd="0" destOrd="0" presId="urn:microsoft.com/office/officeart/2005/8/layout/radial1"/>
    <dgm:cxn modelId="{49A4C24D-2CA0-A847-9EE4-2D6F8A0C37AA}" type="presParOf" srcId="{B0A19F11-94CE-354E-B6C5-2EC41E9120DB}" destId="{0EECD9CF-1C83-E349-BFA0-E981829280EA}" srcOrd="18" destOrd="0" presId="urn:microsoft.com/office/officeart/2005/8/layout/radial1"/>
    <dgm:cxn modelId="{23D53F61-D829-E84D-947F-CCEA955660C2}" type="presParOf" srcId="{B0A19F11-94CE-354E-B6C5-2EC41E9120DB}" destId="{86D348FC-1816-AA4E-A34C-29B850437842}" srcOrd="19" destOrd="0" presId="urn:microsoft.com/office/officeart/2005/8/layout/radial1"/>
    <dgm:cxn modelId="{769A289F-D0A0-1041-AA2F-F665D159E824}" type="presParOf" srcId="{86D348FC-1816-AA4E-A34C-29B850437842}" destId="{C2914A43-353B-EE4A-BEB9-D4B274518B38}" srcOrd="0" destOrd="0" presId="urn:microsoft.com/office/officeart/2005/8/layout/radial1"/>
    <dgm:cxn modelId="{DEBB3679-9F32-6F44-8B87-DC166E89A6AA}" type="presParOf" srcId="{B0A19F11-94CE-354E-B6C5-2EC41E9120DB}" destId="{65451500-526E-EA4F-AA17-127DF058C00B}" srcOrd="20" destOrd="0" presId="urn:microsoft.com/office/officeart/2005/8/layout/radial1"/>
    <dgm:cxn modelId="{5E2EB0B1-82AF-DA4D-AF56-00E183C5DC84}" type="presParOf" srcId="{B0A19F11-94CE-354E-B6C5-2EC41E9120DB}" destId="{E9176032-94DF-9F45-9F69-0A0C1CDBB350}" srcOrd="21" destOrd="0" presId="urn:microsoft.com/office/officeart/2005/8/layout/radial1"/>
    <dgm:cxn modelId="{E416F1C0-27EB-3540-AB01-ABFBD6C38B0C}" type="presParOf" srcId="{E9176032-94DF-9F45-9F69-0A0C1CDBB350}" destId="{A1CA9C78-1ED2-2348-94C0-FA9B90F8E3B3}" srcOrd="0" destOrd="0" presId="urn:microsoft.com/office/officeart/2005/8/layout/radial1"/>
    <dgm:cxn modelId="{B41790E2-0B27-EE4B-BDB7-6DCAED22F90F}" type="presParOf" srcId="{B0A19F11-94CE-354E-B6C5-2EC41E9120DB}" destId="{211156D0-98FC-8D49-9162-3FEC411992B6}" srcOrd="22" destOrd="0" presId="urn:microsoft.com/office/officeart/2005/8/layout/radial1"/>
    <dgm:cxn modelId="{F9AC4585-3DB1-E340-A3CC-87E165F25ECE}" type="presParOf" srcId="{B0A19F11-94CE-354E-B6C5-2EC41E9120DB}" destId="{BCEBB11D-85FA-6148-9ABC-1A3DADF98C36}" srcOrd="23" destOrd="0" presId="urn:microsoft.com/office/officeart/2005/8/layout/radial1"/>
    <dgm:cxn modelId="{D1E4444F-4668-034F-B63A-7D2080877FE9}" type="presParOf" srcId="{BCEBB11D-85FA-6148-9ABC-1A3DADF98C36}" destId="{B9EB934F-A616-2C4A-8535-3EC5E5CF43D3}" srcOrd="0" destOrd="0" presId="urn:microsoft.com/office/officeart/2005/8/layout/radial1"/>
    <dgm:cxn modelId="{84D3B910-91DB-D54B-99FD-0CFB1A2B9998}" type="presParOf" srcId="{B0A19F11-94CE-354E-B6C5-2EC41E9120DB}" destId="{5B2F1BDE-A208-4943-865D-1DF22728325B}" srcOrd="24" destOrd="0" presId="urn:microsoft.com/office/officeart/2005/8/layout/radial1"/>
    <dgm:cxn modelId="{9DFDCAB4-D1B8-AE41-89FB-138E6DCFEECE}" type="presParOf" srcId="{B0A19F11-94CE-354E-B6C5-2EC41E9120DB}" destId="{4B9780AA-8261-774C-A03C-D3F06AAFC38E}" srcOrd="25" destOrd="0" presId="urn:microsoft.com/office/officeart/2005/8/layout/radial1"/>
    <dgm:cxn modelId="{36743A59-8614-1C4F-A118-FB89E057CEC0}" type="presParOf" srcId="{4B9780AA-8261-774C-A03C-D3F06AAFC38E}" destId="{8E1D8EA2-498E-6240-B551-FBB558B1BFCA}" srcOrd="0" destOrd="0" presId="urn:microsoft.com/office/officeart/2005/8/layout/radial1"/>
    <dgm:cxn modelId="{E027A94B-FF57-9E41-922E-5212758A7EE2}" type="presParOf" srcId="{B0A19F11-94CE-354E-B6C5-2EC41E9120DB}" destId="{FBA945A0-F1F7-7E41-96CE-8EEEF4A06AF7}" srcOrd="26" destOrd="0" presId="urn:microsoft.com/office/officeart/2005/8/layout/radial1"/>
    <dgm:cxn modelId="{F61609B3-400A-1945-85A8-CFD363C84EAF}" type="presParOf" srcId="{B0A19F11-94CE-354E-B6C5-2EC41E9120DB}" destId="{17A36597-E893-6B41-B5D8-A4EB003124E4}" srcOrd="27" destOrd="0" presId="urn:microsoft.com/office/officeart/2005/8/layout/radial1"/>
    <dgm:cxn modelId="{8338B79B-01EA-E44E-9A4B-ACA9C5FC2549}" type="presParOf" srcId="{17A36597-E893-6B41-B5D8-A4EB003124E4}" destId="{87903124-78A9-564E-8A14-68868D24FAA0}" srcOrd="0" destOrd="0" presId="urn:microsoft.com/office/officeart/2005/8/layout/radial1"/>
    <dgm:cxn modelId="{1112E1A8-9BC1-8449-B616-C35217E316EE}" type="presParOf" srcId="{B0A19F11-94CE-354E-B6C5-2EC41E9120DB}" destId="{E0907F5E-D45A-3B48-88E6-B9D1DE4EFB38}" srcOrd="28" destOrd="0" presId="urn:microsoft.com/office/officeart/2005/8/layout/radial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993604-C82B-0945-9005-59964BA8CDA1}">
      <dsp:nvSpPr>
        <dsp:cNvPr id="0" name=""/>
        <dsp:cNvSpPr/>
      </dsp:nvSpPr>
      <dsp:spPr>
        <a:xfrm>
          <a:off x="0" y="194508"/>
          <a:ext cx="8705088" cy="2423244"/>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31809011-7622-A942-8EBE-F92AD11112C1}">
      <dsp:nvSpPr>
        <dsp:cNvPr id="0" name=""/>
        <dsp:cNvSpPr/>
      </dsp:nvSpPr>
      <dsp:spPr>
        <a:xfrm>
          <a:off x="277927" y="2061954"/>
          <a:ext cx="2557119" cy="2304508"/>
        </a:xfrm>
        <a:prstGeom prst="roundRect">
          <a:avLst>
            <a:gd name="adj" fmla="val 10000"/>
          </a:avLst>
        </a:prstGeom>
        <a:blipFill rotWithShape="0">
          <a:blip xmlns:r="http://schemas.openxmlformats.org/officeDocument/2006/relationships" r:embed="rId1"/>
          <a:stretch>
            <a:fillRect/>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06A7E219-53DF-AD4A-B442-4A8E0B607CF4}">
      <dsp:nvSpPr>
        <dsp:cNvPr id="0" name=""/>
        <dsp:cNvSpPr/>
      </dsp:nvSpPr>
      <dsp:spPr>
        <a:xfrm rot="10800000">
          <a:off x="296543" y="299248"/>
          <a:ext cx="2557119" cy="1405673"/>
        </a:xfrm>
        <a:prstGeom prst="round2SameRect">
          <a:avLst>
            <a:gd name="adj1" fmla="val 10500"/>
            <a:gd name="adj2" fmla="val 0"/>
          </a:avLst>
        </a:prstGeom>
        <a:solidFill>
          <a:schemeClr val="accent1"/>
        </a:solidFill>
        <a:ln w="25400" cap="flat" cmpd="sng" algn="ctr">
          <a:solidFill>
            <a:schemeClr val="accent1">
              <a:shade val="50000"/>
            </a:schemeClr>
          </a:solidFill>
          <a:prstDash val="solid"/>
        </a:ln>
        <a:effectLst>
          <a:glow rad="101600">
            <a:schemeClr val="accent1">
              <a:alpha val="75000"/>
            </a:schemeClr>
          </a:glow>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56464" tIns="156464" rIns="156464" bIns="156464" numCol="1" spcCol="1270" anchor="t" anchorCtr="0">
          <a:noAutofit/>
        </a:bodyPr>
        <a:lstStyle/>
        <a:p>
          <a:pPr marL="0" lvl="0" indent="0" algn="ctr" defTabSz="977900" rtl="0">
            <a:lnSpc>
              <a:spcPct val="90000"/>
            </a:lnSpc>
            <a:spcBef>
              <a:spcPct val="0"/>
            </a:spcBef>
            <a:spcAft>
              <a:spcPct val="35000"/>
            </a:spcAft>
            <a:buNone/>
          </a:pPr>
          <a:r>
            <a:rPr lang="en-US" sz="2200" kern="1200" dirty="0"/>
            <a:t>To clarify aims and goals for creativity research</a:t>
          </a:r>
        </a:p>
      </dsp:txBody>
      <dsp:txXfrm rot="10800000">
        <a:off x="339772" y="299248"/>
        <a:ext cx="2470661" cy="1362444"/>
      </dsp:txXfrm>
    </dsp:sp>
    <dsp:sp modelId="{09B3BFD7-57E3-4441-A3F9-F5D767B2FB41}">
      <dsp:nvSpPr>
        <dsp:cNvPr id="0" name=""/>
        <dsp:cNvSpPr/>
      </dsp:nvSpPr>
      <dsp:spPr>
        <a:xfrm>
          <a:off x="3076745" y="2030003"/>
          <a:ext cx="2557119" cy="2304508"/>
        </a:xfrm>
        <a:prstGeom prst="roundRect">
          <a:avLst>
            <a:gd name="adj" fmla="val 10000"/>
          </a:avLst>
        </a:prstGeom>
        <a:blipFill rotWithShape="0">
          <a:blip xmlns:r="http://schemas.openxmlformats.org/officeDocument/2006/relationships" r:embed="rId2"/>
          <a:stretch>
            <a:fillRect/>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334379D3-11B6-904E-ADE9-0BECD75AC470}">
      <dsp:nvSpPr>
        <dsp:cNvPr id="0" name=""/>
        <dsp:cNvSpPr/>
      </dsp:nvSpPr>
      <dsp:spPr>
        <a:xfrm rot="10800000">
          <a:off x="3109374" y="299248"/>
          <a:ext cx="2557119" cy="1405673"/>
        </a:xfrm>
        <a:prstGeom prst="round2SameRect">
          <a:avLst>
            <a:gd name="adj1" fmla="val 10500"/>
            <a:gd name="adj2" fmla="val 0"/>
          </a:avLst>
        </a:prstGeom>
        <a:solidFill>
          <a:schemeClr val="accent1"/>
        </a:solidFill>
        <a:ln w="25400" cap="flat" cmpd="sng" algn="ctr">
          <a:solidFill>
            <a:schemeClr val="accent1">
              <a:shade val="50000"/>
            </a:schemeClr>
          </a:solidFill>
          <a:prstDash val="solid"/>
        </a:ln>
        <a:effectLst>
          <a:glow rad="101600">
            <a:schemeClr val="accent1">
              <a:alpha val="75000"/>
            </a:schemeClr>
          </a:glow>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56464" tIns="156464" rIns="156464" bIns="156464" numCol="1" spcCol="1270" anchor="t" anchorCtr="0">
          <a:noAutofit/>
        </a:bodyPr>
        <a:lstStyle/>
        <a:p>
          <a:pPr marL="0" lvl="0" indent="0" algn="ctr" defTabSz="977900" rtl="0">
            <a:lnSpc>
              <a:spcPct val="90000"/>
            </a:lnSpc>
            <a:spcBef>
              <a:spcPct val="0"/>
            </a:spcBef>
            <a:spcAft>
              <a:spcPct val="35000"/>
            </a:spcAft>
            <a:buNone/>
          </a:pPr>
          <a:r>
            <a:rPr lang="en-US" sz="2200" kern="1200" dirty="0"/>
            <a:t>To improve our understanding of creativity</a:t>
          </a:r>
        </a:p>
      </dsp:txBody>
      <dsp:txXfrm rot="10800000">
        <a:off x="3152603" y="299248"/>
        <a:ext cx="2470661" cy="1362444"/>
      </dsp:txXfrm>
    </dsp:sp>
    <dsp:sp modelId="{7F18957D-7EC1-4048-ABBA-6F19F6EF0910}">
      <dsp:nvSpPr>
        <dsp:cNvPr id="0" name=""/>
        <dsp:cNvSpPr/>
      </dsp:nvSpPr>
      <dsp:spPr>
        <a:xfrm>
          <a:off x="5907247" y="2050510"/>
          <a:ext cx="2557119" cy="2304508"/>
        </a:xfrm>
        <a:prstGeom prst="roundRect">
          <a:avLst>
            <a:gd name="adj" fmla="val 10000"/>
          </a:avLst>
        </a:prstGeom>
        <a:blipFill rotWithShape="0">
          <a:blip xmlns:r="http://schemas.openxmlformats.org/officeDocument/2006/relationships" r:embed="rId3"/>
          <a:stretch>
            <a:fillRect/>
          </a:stretch>
        </a:blip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D841AAE2-F8BE-2F48-9FD3-0D2B189D0F88}">
      <dsp:nvSpPr>
        <dsp:cNvPr id="0" name=""/>
        <dsp:cNvSpPr/>
      </dsp:nvSpPr>
      <dsp:spPr>
        <a:xfrm rot="10800000">
          <a:off x="5922206" y="299248"/>
          <a:ext cx="2557119" cy="1405673"/>
        </a:xfrm>
        <a:prstGeom prst="round2SameRect">
          <a:avLst>
            <a:gd name="adj1" fmla="val 10500"/>
            <a:gd name="adj2" fmla="val 0"/>
          </a:avLst>
        </a:prstGeom>
        <a:solidFill>
          <a:schemeClr val="accent1"/>
        </a:solidFill>
        <a:ln w="25400" cap="flat" cmpd="sng" algn="ctr">
          <a:solidFill>
            <a:schemeClr val="accent1">
              <a:shade val="50000"/>
            </a:schemeClr>
          </a:solidFill>
          <a:prstDash val="solid"/>
        </a:ln>
        <a:effectLst>
          <a:glow rad="101600">
            <a:schemeClr val="accent1">
              <a:alpha val="75000"/>
            </a:schemeClr>
          </a:glow>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56464" tIns="156464" rIns="156464" bIns="156464" numCol="1" spcCol="1270" anchor="t" anchorCtr="0">
          <a:noAutofit/>
        </a:bodyPr>
        <a:lstStyle/>
        <a:p>
          <a:pPr marL="0" lvl="0" indent="0" algn="ctr" defTabSz="977900" rtl="0">
            <a:lnSpc>
              <a:spcPct val="90000"/>
            </a:lnSpc>
            <a:spcBef>
              <a:spcPct val="0"/>
            </a:spcBef>
            <a:spcAft>
              <a:spcPct val="35000"/>
            </a:spcAft>
            <a:buNone/>
          </a:pPr>
          <a:r>
            <a:rPr lang="en-US" sz="2200" kern="1200" dirty="0"/>
            <a:t>To guide computational creativity systems</a:t>
          </a:r>
        </a:p>
      </dsp:txBody>
      <dsp:txXfrm rot="10800000">
        <a:off x="5965435" y="299248"/>
        <a:ext cx="2470661" cy="13624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DF2B22-7BD6-B242-B9F1-11FD871B4C7E}">
      <dsp:nvSpPr>
        <dsp:cNvPr id="0" name=""/>
        <dsp:cNvSpPr/>
      </dsp:nvSpPr>
      <dsp:spPr>
        <a:xfrm rot="5400000">
          <a:off x="3812103" y="2556724"/>
          <a:ext cx="1519793" cy="1576135"/>
        </a:xfrm>
        <a:prstGeom prst="ellipse">
          <a:avLst/>
        </a:prstGeom>
        <a:solidFill>
          <a:srgbClr val="3D9CCC">
            <a:hueOff val="0"/>
            <a:satOff val="0"/>
            <a:lumOff val="0"/>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vert270"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b="1" kern="1200"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Creativity is</a:t>
          </a:r>
          <a:r>
            <a:rPr lang="is-IS" sz="2000" b="1" kern="1200"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a:t>
          </a:r>
          <a:endParaRPr lang="en-US" sz="2000" b="1" kern="1200"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sp:txBody>
      <dsp:txXfrm>
        <a:off x="4034672" y="2787544"/>
        <a:ext cx="1074655" cy="1114495"/>
      </dsp:txXfrm>
    </dsp:sp>
    <dsp:sp modelId="{3DB42430-5F69-074E-A228-4CBE21D9821D}">
      <dsp:nvSpPr>
        <dsp:cNvPr id="0" name=""/>
        <dsp:cNvSpPr/>
      </dsp:nvSpPr>
      <dsp:spPr>
        <a:xfrm rot="16331428">
          <a:off x="4009365" y="1699194"/>
          <a:ext cx="1117663" cy="326724"/>
        </a:xfrm>
        <a:prstGeom prst="rightArrow">
          <a:avLst>
            <a:gd name="adj1" fmla="val 60000"/>
            <a:gd name="adj2" fmla="val 50000"/>
          </a:avLst>
        </a:prstGeom>
        <a:solidFill>
          <a:srgbClr val="7C60C6">
            <a:hueOff val="0"/>
            <a:satOff val="0"/>
            <a:lumOff val="0"/>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GB" sz="1600" b="1" kern="120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sp:txBody>
      <dsp:txXfrm>
        <a:off x="4056500" y="1813512"/>
        <a:ext cx="1019646" cy="196034"/>
      </dsp:txXfrm>
    </dsp:sp>
    <dsp:sp modelId="{272A6B29-A37C-C447-9605-7D940C79664C}">
      <dsp:nvSpPr>
        <dsp:cNvPr id="0" name=""/>
        <dsp:cNvSpPr/>
      </dsp:nvSpPr>
      <dsp:spPr>
        <a:xfrm rot="5400000">
          <a:off x="4200103" y="-164609"/>
          <a:ext cx="946239" cy="1726017"/>
        </a:xfrm>
        <a:prstGeom prst="ellipse">
          <a:avLst/>
        </a:prstGeom>
        <a:solidFill>
          <a:srgbClr val="7C60C6">
            <a:hueOff val="0"/>
            <a:satOff val="0"/>
            <a:lumOff val="0"/>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vert270"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Active involvement &amp; persistence</a:t>
          </a:r>
        </a:p>
      </dsp:txBody>
      <dsp:txXfrm>
        <a:off x="4338676" y="88160"/>
        <a:ext cx="669093" cy="1220479"/>
      </dsp:txXfrm>
    </dsp:sp>
    <dsp:sp modelId="{C36665F5-0FCE-8F4A-B521-8FA80FC1F2E9}">
      <dsp:nvSpPr>
        <dsp:cNvPr id="0" name=""/>
        <dsp:cNvSpPr/>
      </dsp:nvSpPr>
      <dsp:spPr>
        <a:xfrm rot="18320603">
          <a:off x="4774572" y="1937373"/>
          <a:ext cx="978230" cy="326724"/>
        </a:xfrm>
        <a:prstGeom prst="rightArrow">
          <a:avLst>
            <a:gd name="adj1" fmla="val 60000"/>
            <a:gd name="adj2" fmla="val 50000"/>
          </a:avLst>
        </a:prstGeom>
        <a:solidFill>
          <a:srgbClr val="7C60C6">
            <a:hueOff val="-1132563"/>
            <a:satOff val="1297"/>
            <a:lumOff val="-739"/>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b="1" kern="120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sp:txBody>
      <dsp:txXfrm>
        <a:off x="4795230" y="2042694"/>
        <a:ext cx="880213" cy="196034"/>
      </dsp:txXfrm>
    </dsp:sp>
    <dsp:sp modelId="{05029904-6B24-9842-95C7-AB2729BB1E36}">
      <dsp:nvSpPr>
        <dsp:cNvPr id="0" name=""/>
        <dsp:cNvSpPr/>
      </dsp:nvSpPr>
      <dsp:spPr>
        <a:xfrm rot="5400000">
          <a:off x="5730400" y="300734"/>
          <a:ext cx="946239" cy="1486949"/>
        </a:xfrm>
        <a:prstGeom prst="ellipse">
          <a:avLst/>
        </a:prstGeom>
        <a:solidFill>
          <a:srgbClr val="7C60C6">
            <a:hueOff val="-1132563"/>
            <a:satOff val="1297"/>
            <a:lumOff val="-739"/>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vert270"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Dealing with uncertainty</a:t>
          </a:r>
        </a:p>
      </dsp:txBody>
      <dsp:txXfrm>
        <a:off x="5868973" y="518493"/>
        <a:ext cx="669093" cy="1051431"/>
      </dsp:txXfrm>
    </dsp:sp>
    <dsp:sp modelId="{FBB4A0E5-0177-874C-9974-C3DC6CAFB4C6}">
      <dsp:nvSpPr>
        <dsp:cNvPr id="0" name=""/>
        <dsp:cNvSpPr/>
      </dsp:nvSpPr>
      <dsp:spPr>
        <a:xfrm rot="19720167">
          <a:off x="5270970" y="2350170"/>
          <a:ext cx="1033093" cy="326724"/>
        </a:xfrm>
        <a:prstGeom prst="rightArrow">
          <a:avLst>
            <a:gd name="adj1" fmla="val 60000"/>
            <a:gd name="adj2" fmla="val 50000"/>
          </a:avLst>
        </a:prstGeom>
        <a:solidFill>
          <a:srgbClr val="7C60C6">
            <a:hueOff val="-2265126"/>
            <a:satOff val="2594"/>
            <a:lumOff val="-1478"/>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b="1" kern="120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sp:txBody>
      <dsp:txXfrm>
        <a:off x="5278116" y="2440998"/>
        <a:ext cx="935076" cy="196034"/>
      </dsp:txXfrm>
    </dsp:sp>
    <dsp:sp modelId="{A57A449F-AB08-A94C-B55B-5FB97D994563}">
      <dsp:nvSpPr>
        <dsp:cNvPr id="0" name=""/>
        <dsp:cNvSpPr/>
      </dsp:nvSpPr>
      <dsp:spPr>
        <a:xfrm rot="5400000">
          <a:off x="6491323" y="1104589"/>
          <a:ext cx="946239" cy="1567654"/>
        </a:xfrm>
        <a:prstGeom prst="ellipse">
          <a:avLst/>
        </a:prstGeom>
        <a:solidFill>
          <a:srgbClr val="7C60C6">
            <a:hueOff val="-2265126"/>
            <a:satOff val="2594"/>
            <a:lumOff val="-1478"/>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vert270"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Domain competence</a:t>
          </a:r>
        </a:p>
      </dsp:txBody>
      <dsp:txXfrm>
        <a:off x="6629896" y="1334167"/>
        <a:ext cx="669093" cy="1108498"/>
      </dsp:txXfrm>
    </dsp:sp>
    <dsp:sp modelId="{5925ACF0-DE7E-084B-8CE8-18D0807B7A04}">
      <dsp:nvSpPr>
        <dsp:cNvPr id="0" name=""/>
        <dsp:cNvSpPr/>
      </dsp:nvSpPr>
      <dsp:spPr>
        <a:xfrm rot="21040336">
          <a:off x="5538908" y="2934317"/>
          <a:ext cx="1075108" cy="326724"/>
        </a:xfrm>
        <a:prstGeom prst="rightArrow">
          <a:avLst>
            <a:gd name="adj1" fmla="val 60000"/>
            <a:gd name="adj2" fmla="val 50000"/>
          </a:avLst>
        </a:prstGeom>
        <a:solidFill>
          <a:srgbClr val="7C60C6">
            <a:hueOff val="-3397690"/>
            <a:satOff val="3890"/>
            <a:lumOff val="-2217"/>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b="1" kern="120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sp:txBody>
      <dsp:txXfrm>
        <a:off x="5539556" y="3007605"/>
        <a:ext cx="977091" cy="196034"/>
      </dsp:txXfrm>
    </dsp:sp>
    <dsp:sp modelId="{EF192C65-3DB2-0444-B0B4-B06215913D8A}">
      <dsp:nvSpPr>
        <dsp:cNvPr id="0" name=""/>
        <dsp:cNvSpPr/>
      </dsp:nvSpPr>
      <dsp:spPr>
        <a:xfrm rot="5400000">
          <a:off x="6874152" y="2186186"/>
          <a:ext cx="946239" cy="1405516"/>
        </a:xfrm>
        <a:prstGeom prst="ellipse">
          <a:avLst/>
        </a:prstGeom>
        <a:solidFill>
          <a:srgbClr val="7C60C6">
            <a:hueOff val="-3397690"/>
            <a:satOff val="3890"/>
            <a:lumOff val="-2217"/>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vert270"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General intellectual ability</a:t>
          </a:r>
        </a:p>
      </dsp:txBody>
      <dsp:txXfrm>
        <a:off x="7012725" y="2392019"/>
        <a:ext cx="669093" cy="993850"/>
      </dsp:txXfrm>
    </dsp:sp>
    <dsp:sp modelId="{98E4FA29-015A-7044-8599-D73CD4A80CC0}">
      <dsp:nvSpPr>
        <dsp:cNvPr id="0" name=""/>
        <dsp:cNvSpPr/>
      </dsp:nvSpPr>
      <dsp:spPr>
        <a:xfrm rot="771429">
          <a:off x="5515209" y="3515711"/>
          <a:ext cx="1042748" cy="326724"/>
        </a:xfrm>
        <a:prstGeom prst="rightArrow">
          <a:avLst>
            <a:gd name="adj1" fmla="val 60000"/>
            <a:gd name="adj2" fmla="val 50000"/>
          </a:avLst>
        </a:prstGeom>
        <a:solidFill>
          <a:srgbClr val="7C60C6">
            <a:hueOff val="-4530253"/>
            <a:satOff val="5187"/>
            <a:lumOff val="-2956"/>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b="1" kern="120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sp:txBody>
      <dsp:txXfrm>
        <a:off x="5516438" y="3570151"/>
        <a:ext cx="944731" cy="196034"/>
      </dsp:txXfrm>
    </dsp:sp>
    <dsp:sp modelId="{38B449C0-ECDB-F648-8A02-190DCDA280D7}">
      <dsp:nvSpPr>
        <dsp:cNvPr id="0" name=""/>
        <dsp:cNvSpPr/>
      </dsp:nvSpPr>
      <dsp:spPr>
        <a:xfrm rot="5400000">
          <a:off x="6798230" y="3258143"/>
          <a:ext cx="946239" cy="1405516"/>
        </a:xfrm>
        <a:prstGeom prst="ellipse">
          <a:avLst/>
        </a:prstGeom>
        <a:solidFill>
          <a:srgbClr val="7C60C6">
            <a:hueOff val="-4530253"/>
            <a:satOff val="5187"/>
            <a:lumOff val="-2956"/>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vert270"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Generating results</a:t>
          </a:r>
        </a:p>
      </dsp:txBody>
      <dsp:txXfrm>
        <a:off x="6936803" y="3463976"/>
        <a:ext cx="669093" cy="993850"/>
      </dsp:txXfrm>
    </dsp:sp>
    <dsp:sp modelId="{8ECE9505-DA1D-1B4F-8FD6-4BFAFDA554AD}">
      <dsp:nvSpPr>
        <dsp:cNvPr id="0" name=""/>
        <dsp:cNvSpPr/>
      </dsp:nvSpPr>
      <dsp:spPr>
        <a:xfrm rot="2124537">
          <a:off x="5224114" y="4130204"/>
          <a:ext cx="1058303" cy="326724"/>
        </a:xfrm>
        <a:prstGeom prst="rightArrow">
          <a:avLst>
            <a:gd name="adj1" fmla="val 60000"/>
            <a:gd name="adj2" fmla="val 50000"/>
          </a:avLst>
        </a:prstGeom>
        <a:solidFill>
          <a:srgbClr val="7C60C6">
            <a:hueOff val="-5662816"/>
            <a:satOff val="6484"/>
            <a:lumOff val="-3695"/>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b="1" kern="120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sp:txBody>
      <dsp:txXfrm>
        <a:off x="5233179" y="4167153"/>
        <a:ext cx="960286" cy="196034"/>
      </dsp:txXfrm>
    </dsp:sp>
    <dsp:sp modelId="{238702EF-C4D9-CF47-86F0-6CF527A7E1B0}">
      <dsp:nvSpPr>
        <dsp:cNvPr id="0" name=""/>
        <dsp:cNvSpPr/>
      </dsp:nvSpPr>
      <dsp:spPr>
        <a:xfrm rot="5400000">
          <a:off x="6432301" y="4110206"/>
          <a:ext cx="946239" cy="1786822"/>
        </a:xfrm>
        <a:prstGeom prst="ellipse">
          <a:avLst/>
        </a:prstGeom>
        <a:solidFill>
          <a:srgbClr val="7C60C6">
            <a:hueOff val="-5662816"/>
            <a:satOff val="6484"/>
            <a:lumOff val="-3695"/>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vert270"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Independence &amp; freedom</a:t>
          </a:r>
        </a:p>
      </dsp:txBody>
      <dsp:txXfrm>
        <a:off x="6570874" y="4371880"/>
        <a:ext cx="669093" cy="1263474"/>
      </dsp:txXfrm>
    </dsp:sp>
    <dsp:sp modelId="{8B0DA91B-86A6-DA45-B360-E03EDA15C162}">
      <dsp:nvSpPr>
        <dsp:cNvPr id="0" name=""/>
        <dsp:cNvSpPr/>
      </dsp:nvSpPr>
      <dsp:spPr>
        <a:xfrm rot="3482036">
          <a:off x="4668655" y="4605182"/>
          <a:ext cx="1273099" cy="326724"/>
        </a:xfrm>
        <a:prstGeom prst="rightArrow">
          <a:avLst>
            <a:gd name="adj1" fmla="val 60000"/>
            <a:gd name="adj2" fmla="val 50000"/>
          </a:avLst>
        </a:prstGeom>
        <a:solidFill>
          <a:srgbClr val="7C60C6">
            <a:hueOff val="-6795379"/>
            <a:satOff val="7781"/>
            <a:lumOff val="-4434"/>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b="1" kern="120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sp:txBody>
      <dsp:txXfrm>
        <a:off x="4691718" y="4628950"/>
        <a:ext cx="1175082" cy="196034"/>
      </dsp:txXfrm>
    </dsp:sp>
    <dsp:sp modelId="{DF7C07F0-AD0B-D244-929F-427526EA2847}">
      <dsp:nvSpPr>
        <dsp:cNvPr id="0" name=""/>
        <dsp:cNvSpPr/>
      </dsp:nvSpPr>
      <dsp:spPr>
        <a:xfrm rot="5400000">
          <a:off x="5666113" y="5075428"/>
          <a:ext cx="1041034" cy="1713441"/>
        </a:xfrm>
        <a:prstGeom prst="ellipse">
          <a:avLst/>
        </a:prstGeom>
        <a:solidFill>
          <a:srgbClr val="7C60C6">
            <a:hueOff val="-6795379"/>
            <a:satOff val="7781"/>
            <a:lumOff val="-4434"/>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vert270"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Intention &amp; emotional involvement</a:t>
          </a:r>
        </a:p>
      </dsp:txBody>
      <dsp:txXfrm>
        <a:off x="5818569" y="5326356"/>
        <a:ext cx="736122" cy="1211585"/>
      </dsp:txXfrm>
    </dsp:sp>
    <dsp:sp modelId="{88CC294D-48CF-8D45-87D8-5F10D02CD48E}">
      <dsp:nvSpPr>
        <dsp:cNvPr id="0" name=""/>
        <dsp:cNvSpPr/>
      </dsp:nvSpPr>
      <dsp:spPr>
        <a:xfrm rot="5292355">
          <a:off x="3987150" y="4746504"/>
          <a:ext cx="1177189" cy="326724"/>
        </a:xfrm>
        <a:prstGeom prst="rightArrow">
          <a:avLst>
            <a:gd name="adj1" fmla="val 60000"/>
            <a:gd name="adj2" fmla="val 50000"/>
          </a:avLst>
        </a:prstGeom>
        <a:solidFill>
          <a:srgbClr val="7C60C6">
            <a:hueOff val="-7927942"/>
            <a:satOff val="9077"/>
            <a:lumOff val="-5173"/>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b="1" kern="120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sp:txBody>
      <dsp:txXfrm>
        <a:off x="4034624" y="4762865"/>
        <a:ext cx="1079172" cy="196034"/>
      </dsp:txXfrm>
    </dsp:sp>
    <dsp:sp modelId="{F642257F-81CB-6845-87B0-0FEE528B3B32}">
      <dsp:nvSpPr>
        <dsp:cNvPr id="0" name=""/>
        <dsp:cNvSpPr/>
      </dsp:nvSpPr>
      <dsp:spPr>
        <a:xfrm rot="5400000">
          <a:off x="4183227" y="5334864"/>
          <a:ext cx="946239" cy="1405516"/>
        </a:xfrm>
        <a:prstGeom prst="ellipse">
          <a:avLst/>
        </a:prstGeom>
        <a:solidFill>
          <a:srgbClr val="7C60C6">
            <a:hueOff val="-7927942"/>
            <a:satOff val="9077"/>
            <a:lumOff val="-5173"/>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vert270"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Originality</a:t>
          </a:r>
        </a:p>
      </dsp:txBody>
      <dsp:txXfrm>
        <a:off x="4321800" y="5540697"/>
        <a:ext cx="669093" cy="993850"/>
      </dsp:txXfrm>
    </dsp:sp>
    <dsp:sp modelId="{7DEAD9B9-9835-FD40-A926-6A90AF5396D9}">
      <dsp:nvSpPr>
        <dsp:cNvPr id="0" name=""/>
        <dsp:cNvSpPr/>
      </dsp:nvSpPr>
      <dsp:spPr>
        <a:xfrm rot="7254190">
          <a:off x="3262386" y="4582241"/>
          <a:ext cx="1170653" cy="326724"/>
        </a:xfrm>
        <a:prstGeom prst="rightArrow">
          <a:avLst>
            <a:gd name="adj1" fmla="val 60000"/>
            <a:gd name="adj2" fmla="val 50000"/>
          </a:avLst>
        </a:prstGeom>
        <a:solidFill>
          <a:srgbClr val="7C60C6">
            <a:hueOff val="-9060505"/>
            <a:satOff val="10374"/>
            <a:lumOff val="-5912"/>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b="1" kern="120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sp:txBody>
      <dsp:txXfrm rot="10800000">
        <a:off x="3336565" y="4605535"/>
        <a:ext cx="1072636" cy="196034"/>
      </dsp:txXfrm>
    </dsp:sp>
    <dsp:sp modelId="{7CCE78E2-60AA-E847-80F1-CED0FC1AE635}">
      <dsp:nvSpPr>
        <dsp:cNvPr id="0" name=""/>
        <dsp:cNvSpPr/>
      </dsp:nvSpPr>
      <dsp:spPr>
        <a:xfrm rot="5400000">
          <a:off x="2610761" y="4954636"/>
          <a:ext cx="946239" cy="1752616"/>
        </a:xfrm>
        <a:prstGeom prst="ellipse">
          <a:avLst/>
        </a:prstGeom>
        <a:solidFill>
          <a:srgbClr val="7C60C6">
            <a:hueOff val="-9060505"/>
            <a:satOff val="10374"/>
            <a:lumOff val="-5912"/>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vert270"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Progression &amp; development</a:t>
          </a:r>
        </a:p>
      </dsp:txBody>
      <dsp:txXfrm>
        <a:off x="2749334" y="5211301"/>
        <a:ext cx="669093" cy="1239286"/>
      </dsp:txXfrm>
    </dsp:sp>
    <dsp:sp modelId="{67D885EE-77E6-5649-BC38-E033677C550D}">
      <dsp:nvSpPr>
        <dsp:cNvPr id="0" name=""/>
        <dsp:cNvSpPr/>
      </dsp:nvSpPr>
      <dsp:spPr>
        <a:xfrm rot="8757350">
          <a:off x="2751034" y="4044311"/>
          <a:ext cx="1087631" cy="326724"/>
        </a:xfrm>
        <a:prstGeom prst="rightArrow">
          <a:avLst>
            <a:gd name="adj1" fmla="val 60000"/>
            <a:gd name="adj2" fmla="val 50000"/>
          </a:avLst>
        </a:prstGeom>
        <a:solidFill>
          <a:srgbClr val="7C60C6">
            <a:hueOff val="-10193069"/>
            <a:satOff val="11671"/>
            <a:lumOff val="-6651"/>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b="1" kern="120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sp:txBody>
      <dsp:txXfrm rot="10800000">
        <a:off x="2840651" y="4082219"/>
        <a:ext cx="989614" cy="196034"/>
      </dsp:txXfrm>
    </dsp:sp>
    <dsp:sp modelId="{245F768C-D5F1-8B48-A660-9020D1AC325B}">
      <dsp:nvSpPr>
        <dsp:cNvPr id="0" name=""/>
        <dsp:cNvSpPr/>
      </dsp:nvSpPr>
      <dsp:spPr>
        <a:xfrm rot="5400000">
          <a:off x="1670934" y="3952077"/>
          <a:ext cx="966603" cy="2052460"/>
        </a:xfrm>
        <a:prstGeom prst="ellipse">
          <a:avLst/>
        </a:prstGeom>
        <a:solidFill>
          <a:srgbClr val="7C60C6">
            <a:hueOff val="-10193069"/>
            <a:satOff val="11671"/>
            <a:lumOff val="-6651"/>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vert270"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Social interaction and communication</a:t>
          </a:r>
        </a:p>
      </dsp:txBody>
      <dsp:txXfrm>
        <a:off x="1812490" y="4252653"/>
        <a:ext cx="683491" cy="1451308"/>
      </dsp:txXfrm>
    </dsp:sp>
    <dsp:sp modelId="{57C9259D-9D8A-AA44-A22A-61C37E5A3D41}">
      <dsp:nvSpPr>
        <dsp:cNvPr id="0" name=""/>
        <dsp:cNvSpPr/>
      </dsp:nvSpPr>
      <dsp:spPr>
        <a:xfrm rot="10066287">
          <a:off x="2633432" y="3513797"/>
          <a:ext cx="960608" cy="326724"/>
        </a:xfrm>
        <a:prstGeom prst="rightArrow">
          <a:avLst>
            <a:gd name="adj1" fmla="val 60000"/>
            <a:gd name="adj2" fmla="val 50000"/>
          </a:avLst>
        </a:prstGeom>
        <a:solidFill>
          <a:srgbClr val="7C60C6">
            <a:hueOff val="-11325632"/>
            <a:satOff val="12968"/>
            <a:lumOff val="-7390"/>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b="1" kern="120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sp:txBody>
      <dsp:txXfrm rot="10800000">
        <a:off x="2730337" y="3568761"/>
        <a:ext cx="862591" cy="196034"/>
      </dsp:txXfrm>
    </dsp:sp>
    <dsp:sp modelId="{90704D66-A99D-F441-BC43-9D061ED344CF}">
      <dsp:nvSpPr>
        <dsp:cNvPr id="0" name=""/>
        <dsp:cNvSpPr/>
      </dsp:nvSpPr>
      <dsp:spPr>
        <a:xfrm rot="5400000">
          <a:off x="1256146" y="2973035"/>
          <a:ext cx="946239" cy="1975720"/>
        </a:xfrm>
        <a:prstGeom prst="ellipse">
          <a:avLst/>
        </a:prstGeom>
        <a:solidFill>
          <a:srgbClr val="7C60C6">
            <a:hueOff val="-11325632"/>
            <a:satOff val="12968"/>
            <a:lumOff val="-7390"/>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vert270"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Spontaneity &amp; subconscious processing</a:t>
          </a:r>
        </a:p>
      </dsp:txBody>
      <dsp:txXfrm>
        <a:off x="1394719" y="3262372"/>
        <a:ext cx="669093" cy="1397046"/>
      </dsp:txXfrm>
    </dsp:sp>
    <dsp:sp modelId="{316CA74A-B59C-CB4B-A9AD-61ED86E5B242}">
      <dsp:nvSpPr>
        <dsp:cNvPr id="0" name=""/>
        <dsp:cNvSpPr/>
      </dsp:nvSpPr>
      <dsp:spPr>
        <a:xfrm rot="11346218">
          <a:off x="2516364" y="2939020"/>
          <a:ext cx="1085673" cy="326724"/>
        </a:xfrm>
        <a:prstGeom prst="rightArrow">
          <a:avLst>
            <a:gd name="adj1" fmla="val 60000"/>
            <a:gd name="adj2" fmla="val 50000"/>
          </a:avLst>
        </a:prstGeom>
        <a:solidFill>
          <a:srgbClr val="7C60C6">
            <a:hueOff val="-12458195"/>
            <a:satOff val="14264"/>
            <a:lumOff val="-8129"/>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b="1" kern="120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sp:txBody>
      <dsp:txXfrm rot="10800000">
        <a:off x="2613764" y="3012119"/>
        <a:ext cx="987656" cy="196034"/>
      </dsp:txXfrm>
    </dsp:sp>
    <dsp:sp modelId="{72A41DEF-C076-4541-AFAE-CE66D5D3C415}">
      <dsp:nvSpPr>
        <dsp:cNvPr id="0" name=""/>
        <dsp:cNvSpPr/>
      </dsp:nvSpPr>
      <dsp:spPr>
        <a:xfrm rot="5400000">
          <a:off x="1306754" y="2194626"/>
          <a:ext cx="946239" cy="1405516"/>
        </a:xfrm>
        <a:prstGeom prst="ellipse">
          <a:avLst/>
        </a:prstGeom>
        <a:solidFill>
          <a:srgbClr val="7C60C6">
            <a:hueOff val="-12458195"/>
            <a:satOff val="14264"/>
            <a:lumOff val="-8129"/>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vert270"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Thinking &amp; evaluation</a:t>
          </a:r>
        </a:p>
      </dsp:txBody>
      <dsp:txXfrm>
        <a:off x="1445327" y="2400459"/>
        <a:ext cx="669093" cy="993850"/>
      </dsp:txXfrm>
    </dsp:sp>
    <dsp:sp modelId="{70E4D071-1653-234C-99ED-71F398491BAB}">
      <dsp:nvSpPr>
        <dsp:cNvPr id="0" name=""/>
        <dsp:cNvSpPr/>
      </dsp:nvSpPr>
      <dsp:spPr>
        <a:xfrm rot="12606231">
          <a:off x="2708852" y="2413239"/>
          <a:ext cx="1076309" cy="326724"/>
        </a:xfrm>
        <a:prstGeom prst="rightArrow">
          <a:avLst>
            <a:gd name="adj1" fmla="val 60000"/>
            <a:gd name="adj2" fmla="val 50000"/>
          </a:avLst>
        </a:prstGeom>
        <a:solidFill>
          <a:srgbClr val="7C60C6">
            <a:hueOff val="-13590758"/>
            <a:satOff val="15561"/>
            <a:lumOff val="-8868"/>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b="1" kern="120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sp:txBody>
      <dsp:txXfrm rot="10800000">
        <a:off x="2800259" y="2503165"/>
        <a:ext cx="978292" cy="196034"/>
      </dsp:txXfrm>
    </dsp:sp>
    <dsp:sp modelId="{CD2C2333-460C-2B43-A11F-F53D85CA7BE3}">
      <dsp:nvSpPr>
        <dsp:cNvPr id="0" name=""/>
        <dsp:cNvSpPr/>
      </dsp:nvSpPr>
      <dsp:spPr>
        <a:xfrm rot="5400000">
          <a:off x="1630511" y="1210949"/>
          <a:ext cx="946239" cy="1405516"/>
        </a:xfrm>
        <a:prstGeom prst="ellipse">
          <a:avLst/>
        </a:prstGeom>
        <a:solidFill>
          <a:srgbClr val="7C60C6">
            <a:hueOff val="-13590758"/>
            <a:satOff val="15561"/>
            <a:lumOff val="-8868"/>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vert270"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Value</a:t>
          </a:r>
        </a:p>
      </dsp:txBody>
      <dsp:txXfrm>
        <a:off x="1769084" y="1416782"/>
        <a:ext cx="669093" cy="993850"/>
      </dsp:txXfrm>
    </dsp:sp>
    <dsp:sp modelId="{9033A923-545E-BA4C-B567-04C303ADFCD9}">
      <dsp:nvSpPr>
        <dsp:cNvPr id="0" name=""/>
        <dsp:cNvSpPr/>
      </dsp:nvSpPr>
      <dsp:spPr>
        <a:xfrm rot="13977321">
          <a:off x="3064527" y="1897056"/>
          <a:ext cx="1218723" cy="326724"/>
        </a:xfrm>
        <a:prstGeom prst="rightArrow">
          <a:avLst>
            <a:gd name="adj1" fmla="val 60000"/>
            <a:gd name="adj2" fmla="val 50000"/>
          </a:avLst>
        </a:prstGeom>
        <a:solidFill>
          <a:srgbClr val="7C60C6">
            <a:hueOff val="-14723321"/>
            <a:satOff val="16858"/>
            <a:lumOff val="-9607"/>
            <a:alphaOff val="0"/>
          </a:srgb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b="1" kern="120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endParaRPr>
        </a:p>
      </dsp:txBody>
      <dsp:txXfrm rot="10800000">
        <a:off x="3143060" y="2001518"/>
        <a:ext cx="1120706" cy="196034"/>
      </dsp:txXfrm>
    </dsp:sp>
    <dsp:sp modelId="{FE61B97E-162C-2F4E-A272-D0E87B44509C}">
      <dsp:nvSpPr>
        <dsp:cNvPr id="0" name=""/>
        <dsp:cNvSpPr/>
      </dsp:nvSpPr>
      <dsp:spPr>
        <a:xfrm rot="5400000">
          <a:off x="2270918" y="-108453"/>
          <a:ext cx="1066582" cy="2222216"/>
        </a:xfrm>
        <a:prstGeom prst="ellipse">
          <a:avLst/>
        </a:prstGeom>
        <a:solidFill>
          <a:srgbClr val="7C60C6">
            <a:hueOff val="-14723321"/>
            <a:satOff val="16858"/>
            <a:lumOff val="-9607"/>
            <a:alphaOff val="0"/>
          </a:srgb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vert270"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Variety, divergence &amp; experimentation</a:t>
          </a:r>
        </a:p>
      </dsp:txBody>
      <dsp:txXfrm>
        <a:off x="2427115" y="216983"/>
        <a:ext cx="754188" cy="157134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4D4B38-5CDC-EC46-A5DB-B48B00CB1BDA}">
      <dsp:nvSpPr>
        <dsp:cNvPr id="0" name=""/>
        <dsp:cNvSpPr/>
      </dsp:nvSpPr>
      <dsp:spPr>
        <a:xfrm>
          <a:off x="4760014" y="1813773"/>
          <a:ext cx="2435995" cy="2495952"/>
        </a:xfrm>
        <a:prstGeom prst="ellipse">
          <a:avLst/>
        </a:prstGeom>
        <a:gradFill rotWithShape="1">
          <a:gsLst>
            <a:gs pos="0">
              <a:schemeClr val="accent4">
                <a:shade val="51000"/>
                <a:satMod val="130000"/>
              </a:schemeClr>
            </a:gs>
            <a:gs pos="80000">
              <a:schemeClr val="accent4">
                <a:shade val="93000"/>
                <a:satMod val="130000"/>
              </a:schemeClr>
            </a:gs>
            <a:gs pos="100000">
              <a:schemeClr val="accent4">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hemeClr val="accent4"/>
        </a:lnRef>
        <a:fillRef idx="3">
          <a:schemeClr val="accent4"/>
        </a:fillRef>
        <a:effectRef idx="3">
          <a:schemeClr val="accent4"/>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dirty="0"/>
            <a:t>What is creativity when improvising music?</a:t>
          </a:r>
        </a:p>
      </dsp:txBody>
      <dsp:txXfrm>
        <a:off x="5116757" y="2179297"/>
        <a:ext cx="1722509" cy="1764904"/>
      </dsp:txXfrm>
    </dsp:sp>
    <dsp:sp modelId="{C114E260-3854-2140-8D48-48FE1ECFB70E}">
      <dsp:nvSpPr>
        <dsp:cNvPr id="0" name=""/>
        <dsp:cNvSpPr/>
      </dsp:nvSpPr>
      <dsp:spPr>
        <a:xfrm rot="16316339">
          <a:off x="5835746" y="1616933"/>
          <a:ext cx="381903" cy="13494"/>
        </a:xfrm>
        <a:custGeom>
          <a:avLst/>
          <a:gdLst/>
          <a:ahLst/>
          <a:cxnLst/>
          <a:rect l="0" t="0" r="0" b="0"/>
          <a:pathLst>
            <a:path>
              <a:moveTo>
                <a:pt x="0" y="6747"/>
              </a:moveTo>
              <a:lnTo>
                <a:pt x="381903" y="674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6017150" y="1614133"/>
        <a:ext cx="19095" cy="19095"/>
      </dsp:txXfrm>
    </dsp:sp>
    <dsp:sp modelId="{F4586B89-62DF-2547-92BD-B02583EF9E9B}">
      <dsp:nvSpPr>
        <dsp:cNvPr id="0" name=""/>
        <dsp:cNvSpPr/>
      </dsp:nvSpPr>
      <dsp:spPr>
        <a:xfrm>
          <a:off x="4840897" y="672543"/>
          <a:ext cx="2410260" cy="760317"/>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Value</a:t>
          </a:r>
        </a:p>
      </dsp:txBody>
      <dsp:txXfrm>
        <a:off x="5193871" y="783889"/>
        <a:ext cx="1704312" cy="537625"/>
      </dsp:txXfrm>
    </dsp:sp>
    <dsp:sp modelId="{029D8AA9-83A1-AC41-AFEE-19D20EAF3A53}">
      <dsp:nvSpPr>
        <dsp:cNvPr id="0" name=""/>
        <dsp:cNvSpPr/>
      </dsp:nvSpPr>
      <dsp:spPr>
        <a:xfrm rot="18962293">
          <a:off x="6619890" y="1592572"/>
          <a:ext cx="1749068" cy="13494"/>
        </a:xfrm>
        <a:custGeom>
          <a:avLst/>
          <a:gdLst/>
          <a:ahLst/>
          <a:cxnLst/>
          <a:rect l="0" t="0" r="0" b="0"/>
          <a:pathLst>
            <a:path>
              <a:moveTo>
                <a:pt x="0" y="6747"/>
              </a:moveTo>
              <a:lnTo>
                <a:pt x="1749068" y="674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7450698" y="1555593"/>
        <a:ext cx="87453" cy="87453"/>
      </dsp:txXfrm>
    </dsp:sp>
    <dsp:sp modelId="{0D62EBBA-E141-4346-8A1B-0E71B4D0A143}">
      <dsp:nvSpPr>
        <dsp:cNvPr id="0" name=""/>
        <dsp:cNvSpPr/>
      </dsp:nvSpPr>
      <dsp:spPr>
        <a:xfrm>
          <a:off x="6987211" y="60018"/>
          <a:ext cx="3218264" cy="953222"/>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Active involvement &amp; persistence</a:t>
          </a:r>
        </a:p>
      </dsp:txBody>
      <dsp:txXfrm>
        <a:off x="7458515" y="199614"/>
        <a:ext cx="2275656" cy="674030"/>
      </dsp:txXfrm>
    </dsp:sp>
    <dsp:sp modelId="{C48F7428-19C1-6A42-ADB6-D97794468CB2}">
      <dsp:nvSpPr>
        <dsp:cNvPr id="0" name=""/>
        <dsp:cNvSpPr/>
      </dsp:nvSpPr>
      <dsp:spPr>
        <a:xfrm rot="20239871">
          <a:off x="7052411" y="2317064"/>
          <a:ext cx="1384794" cy="13494"/>
        </a:xfrm>
        <a:custGeom>
          <a:avLst/>
          <a:gdLst/>
          <a:ahLst/>
          <a:cxnLst/>
          <a:rect l="0" t="0" r="0" b="0"/>
          <a:pathLst>
            <a:path>
              <a:moveTo>
                <a:pt x="0" y="6747"/>
              </a:moveTo>
              <a:lnTo>
                <a:pt x="1384794" y="674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7710188" y="2289192"/>
        <a:ext cx="69239" cy="69239"/>
      </dsp:txXfrm>
    </dsp:sp>
    <dsp:sp modelId="{140FB58F-C2A0-3A41-A493-DFC7B546CC2D}">
      <dsp:nvSpPr>
        <dsp:cNvPr id="0" name=""/>
        <dsp:cNvSpPr/>
      </dsp:nvSpPr>
      <dsp:spPr>
        <a:xfrm>
          <a:off x="7809065" y="1249966"/>
          <a:ext cx="2867474" cy="896357"/>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Dealing with uncertainty</a:t>
          </a:r>
        </a:p>
      </dsp:txBody>
      <dsp:txXfrm>
        <a:off x="8228997" y="1381234"/>
        <a:ext cx="2027610" cy="633821"/>
      </dsp:txXfrm>
    </dsp:sp>
    <dsp:sp modelId="{A961AC09-7FED-F14B-9381-69ED0B869FB2}">
      <dsp:nvSpPr>
        <dsp:cNvPr id="0" name=""/>
        <dsp:cNvSpPr/>
      </dsp:nvSpPr>
      <dsp:spPr>
        <a:xfrm rot="21231111">
          <a:off x="7187512" y="2890589"/>
          <a:ext cx="633601" cy="13494"/>
        </a:xfrm>
        <a:custGeom>
          <a:avLst/>
          <a:gdLst/>
          <a:ahLst/>
          <a:cxnLst/>
          <a:rect l="0" t="0" r="0" b="0"/>
          <a:pathLst>
            <a:path>
              <a:moveTo>
                <a:pt x="0" y="6747"/>
              </a:moveTo>
              <a:lnTo>
                <a:pt x="633601" y="674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7488472" y="2881497"/>
        <a:ext cx="31680" cy="31680"/>
      </dsp:txXfrm>
    </dsp:sp>
    <dsp:sp modelId="{7AE7AD4A-48DD-694D-8BBC-B3FA8A977235}">
      <dsp:nvSpPr>
        <dsp:cNvPr id="0" name=""/>
        <dsp:cNvSpPr/>
      </dsp:nvSpPr>
      <dsp:spPr>
        <a:xfrm>
          <a:off x="7741066" y="2269214"/>
          <a:ext cx="2867474" cy="896357"/>
        </a:xfrm>
        <a:prstGeom prst="ellipse">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Domain competence</a:t>
          </a:r>
        </a:p>
      </dsp:txBody>
      <dsp:txXfrm>
        <a:off x="8160998" y="2400482"/>
        <a:ext cx="2027610" cy="633821"/>
      </dsp:txXfrm>
    </dsp:sp>
    <dsp:sp modelId="{CEF88A43-40E5-EE42-9124-350E5B202CFC}">
      <dsp:nvSpPr>
        <dsp:cNvPr id="0" name=""/>
        <dsp:cNvSpPr/>
      </dsp:nvSpPr>
      <dsp:spPr>
        <a:xfrm rot="560435">
          <a:off x="7178385" y="3280076"/>
          <a:ext cx="335991" cy="13494"/>
        </a:xfrm>
        <a:custGeom>
          <a:avLst/>
          <a:gdLst/>
          <a:ahLst/>
          <a:cxnLst/>
          <a:rect l="0" t="0" r="0" b="0"/>
          <a:pathLst>
            <a:path>
              <a:moveTo>
                <a:pt x="0" y="6747"/>
              </a:moveTo>
              <a:lnTo>
                <a:pt x="335991" y="674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7337981" y="3278423"/>
        <a:ext cx="16799" cy="16799"/>
      </dsp:txXfrm>
    </dsp:sp>
    <dsp:sp modelId="{C52074A8-7110-E640-A846-7B4A5CCDC521}">
      <dsp:nvSpPr>
        <dsp:cNvPr id="0" name=""/>
        <dsp:cNvSpPr/>
      </dsp:nvSpPr>
      <dsp:spPr>
        <a:xfrm>
          <a:off x="7269312" y="3158189"/>
          <a:ext cx="2867474" cy="703568"/>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General intellect</a:t>
          </a:r>
        </a:p>
      </dsp:txBody>
      <dsp:txXfrm>
        <a:off x="7689244" y="3261224"/>
        <a:ext cx="2027610" cy="497498"/>
      </dsp:txXfrm>
    </dsp:sp>
    <dsp:sp modelId="{A9F4AFB9-9B19-0843-BF85-69586D0568AA}">
      <dsp:nvSpPr>
        <dsp:cNvPr id="0" name=""/>
        <dsp:cNvSpPr/>
      </dsp:nvSpPr>
      <dsp:spPr>
        <a:xfrm rot="1470952">
          <a:off x="7037753" y="3806449"/>
          <a:ext cx="1175898" cy="13494"/>
        </a:xfrm>
        <a:custGeom>
          <a:avLst/>
          <a:gdLst/>
          <a:ahLst/>
          <a:cxnLst/>
          <a:rect l="0" t="0" r="0" b="0"/>
          <a:pathLst>
            <a:path>
              <a:moveTo>
                <a:pt x="0" y="6747"/>
              </a:moveTo>
              <a:lnTo>
                <a:pt x="1175898" y="674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7596305" y="3783799"/>
        <a:ext cx="58794" cy="58794"/>
      </dsp:txXfrm>
    </dsp:sp>
    <dsp:sp modelId="{A10496AA-21E0-AA42-8FFF-CA014C352DEE}">
      <dsp:nvSpPr>
        <dsp:cNvPr id="0" name=""/>
        <dsp:cNvSpPr/>
      </dsp:nvSpPr>
      <dsp:spPr>
        <a:xfrm>
          <a:off x="7537493" y="3978660"/>
          <a:ext cx="2867474" cy="896357"/>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Generating results</a:t>
          </a:r>
        </a:p>
      </dsp:txBody>
      <dsp:txXfrm>
        <a:off x="7957425" y="4109928"/>
        <a:ext cx="2027610" cy="633821"/>
      </dsp:txXfrm>
    </dsp:sp>
    <dsp:sp modelId="{566756DB-0B09-1F4C-AF95-532B2ED50082}">
      <dsp:nvSpPr>
        <dsp:cNvPr id="0" name=""/>
        <dsp:cNvSpPr/>
      </dsp:nvSpPr>
      <dsp:spPr>
        <a:xfrm rot="2506233">
          <a:off x="6670766" y="4465700"/>
          <a:ext cx="1773320" cy="13494"/>
        </a:xfrm>
        <a:custGeom>
          <a:avLst/>
          <a:gdLst/>
          <a:ahLst/>
          <a:cxnLst/>
          <a:rect l="0" t="0" r="0" b="0"/>
          <a:pathLst>
            <a:path>
              <a:moveTo>
                <a:pt x="0" y="6747"/>
              </a:moveTo>
              <a:lnTo>
                <a:pt x="1773320" y="674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7513093" y="4428114"/>
        <a:ext cx="88666" cy="88666"/>
      </dsp:txXfrm>
    </dsp:sp>
    <dsp:sp modelId="{18E8FA10-D447-8C45-955C-3070431AE4DF}">
      <dsp:nvSpPr>
        <dsp:cNvPr id="0" name=""/>
        <dsp:cNvSpPr/>
      </dsp:nvSpPr>
      <dsp:spPr>
        <a:xfrm>
          <a:off x="7258588" y="5037936"/>
          <a:ext cx="2867474" cy="896357"/>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Independence &amp; freedom</a:t>
          </a:r>
        </a:p>
      </dsp:txBody>
      <dsp:txXfrm>
        <a:off x="7678520" y="5169204"/>
        <a:ext cx="2027610" cy="633821"/>
      </dsp:txXfrm>
    </dsp:sp>
    <dsp:sp modelId="{9FFC8745-D4D0-B440-83A8-02A68D0F1BE1}">
      <dsp:nvSpPr>
        <dsp:cNvPr id="0" name=""/>
        <dsp:cNvSpPr/>
      </dsp:nvSpPr>
      <dsp:spPr>
        <a:xfrm rot="5393794">
          <a:off x="5488435" y="4795695"/>
          <a:ext cx="985439" cy="13494"/>
        </a:xfrm>
        <a:custGeom>
          <a:avLst/>
          <a:gdLst/>
          <a:ahLst/>
          <a:cxnLst/>
          <a:rect l="0" t="0" r="0" b="0"/>
          <a:pathLst>
            <a:path>
              <a:moveTo>
                <a:pt x="0" y="6747"/>
              </a:moveTo>
              <a:lnTo>
                <a:pt x="985439" y="674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a:off x="5956518" y="4777806"/>
        <a:ext cx="49271" cy="49271"/>
      </dsp:txXfrm>
    </dsp:sp>
    <dsp:sp modelId="{8D6D4BC8-FC75-5246-955D-6D0002DD1A2C}">
      <dsp:nvSpPr>
        <dsp:cNvPr id="0" name=""/>
        <dsp:cNvSpPr/>
      </dsp:nvSpPr>
      <dsp:spPr>
        <a:xfrm>
          <a:off x="4021945" y="5295161"/>
          <a:ext cx="3921815" cy="896357"/>
        </a:xfrm>
        <a:prstGeom prst="ellipse">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Intention &amp; emotional involvement</a:t>
          </a:r>
        </a:p>
      </dsp:txBody>
      <dsp:txXfrm>
        <a:off x="4596282" y="5426429"/>
        <a:ext cx="2773141" cy="633821"/>
      </dsp:txXfrm>
    </dsp:sp>
    <dsp:sp modelId="{9C8ED01D-AFBE-394B-A3BD-45657AE717D3}">
      <dsp:nvSpPr>
        <dsp:cNvPr id="0" name=""/>
        <dsp:cNvSpPr/>
      </dsp:nvSpPr>
      <dsp:spPr>
        <a:xfrm rot="7452386">
          <a:off x="5118946" y="4165330"/>
          <a:ext cx="208611" cy="13494"/>
        </a:xfrm>
        <a:custGeom>
          <a:avLst/>
          <a:gdLst/>
          <a:ahLst/>
          <a:cxnLst/>
          <a:rect l="0" t="0" r="0" b="0"/>
          <a:pathLst>
            <a:path>
              <a:moveTo>
                <a:pt x="0" y="6747"/>
              </a:moveTo>
              <a:lnTo>
                <a:pt x="208611" y="674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rot="10800000">
        <a:off x="5218036" y="4166862"/>
        <a:ext cx="10430" cy="10430"/>
      </dsp:txXfrm>
    </dsp:sp>
    <dsp:sp modelId="{0EECD9CF-1C83-E349-BFA0-E981829280EA}">
      <dsp:nvSpPr>
        <dsp:cNvPr id="0" name=""/>
        <dsp:cNvSpPr/>
      </dsp:nvSpPr>
      <dsp:spPr>
        <a:xfrm>
          <a:off x="3432874" y="4248552"/>
          <a:ext cx="2867474" cy="896357"/>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Originality</a:t>
          </a:r>
        </a:p>
      </dsp:txBody>
      <dsp:txXfrm>
        <a:off x="3852806" y="4379820"/>
        <a:ext cx="2027610" cy="633821"/>
      </dsp:txXfrm>
    </dsp:sp>
    <dsp:sp modelId="{86D348FC-1816-AA4E-A34C-29B850437842}">
      <dsp:nvSpPr>
        <dsp:cNvPr id="0" name=""/>
        <dsp:cNvSpPr/>
      </dsp:nvSpPr>
      <dsp:spPr>
        <a:xfrm rot="8710717">
          <a:off x="3143262" y="4328877"/>
          <a:ext cx="2006685" cy="13494"/>
        </a:xfrm>
        <a:custGeom>
          <a:avLst/>
          <a:gdLst/>
          <a:ahLst/>
          <a:cxnLst/>
          <a:rect l="0" t="0" r="0" b="0"/>
          <a:pathLst>
            <a:path>
              <a:moveTo>
                <a:pt x="0" y="6747"/>
              </a:moveTo>
              <a:lnTo>
                <a:pt x="2006685" y="674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rot="10800000">
        <a:off x="4096437" y="4285457"/>
        <a:ext cx="100334" cy="100334"/>
      </dsp:txXfrm>
    </dsp:sp>
    <dsp:sp modelId="{65451500-526E-EA4F-AA17-127DF058C00B}">
      <dsp:nvSpPr>
        <dsp:cNvPr id="0" name=""/>
        <dsp:cNvSpPr/>
      </dsp:nvSpPr>
      <dsp:spPr>
        <a:xfrm>
          <a:off x="1301477" y="4869169"/>
          <a:ext cx="2867474" cy="896357"/>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Progression &amp; development</a:t>
          </a:r>
        </a:p>
      </dsp:txBody>
      <dsp:txXfrm>
        <a:off x="1721409" y="5000437"/>
        <a:ext cx="2027610" cy="633821"/>
      </dsp:txXfrm>
    </dsp:sp>
    <dsp:sp modelId="{E9176032-94DF-9F45-9F69-0A0C1CDBB350}">
      <dsp:nvSpPr>
        <dsp:cNvPr id="0" name=""/>
        <dsp:cNvSpPr/>
      </dsp:nvSpPr>
      <dsp:spPr>
        <a:xfrm rot="9750448">
          <a:off x="3830915" y="3573118"/>
          <a:ext cx="1006190" cy="13494"/>
        </a:xfrm>
        <a:custGeom>
          <a:avLst/>
          <a:gdLst/>
          <a:ahLst/>
          <a:cxnLst/>
          <a:rect l="0" t="0" r="0" b="0"/>
          <a:pathLst>
            <a:path>
              <a:moveTo>
                <a:pt x="0" y="6747"/>
              </a:moveTo>
              <a:lnTo>
                <a:pt x="1006190" y="674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rot="10800000">
        <a:off x="4308855" y="3554710"/>
        <a:ext cx="50309" cy="50309"/>
      </dsp:txXfrm>
    </dsp:sp>
    <dsp:sp modelId="{211156D0-98FC-8D49-9162-3FEC411992B6}">
      <dsp:nvSpPr>
        <dsp:cNvPr id="0" name=""/>
        <dsp:cNvSpPr/>
      </dsp:nvSpPr>
      <dsp:spPr>
        <a:xfrm>
          <a:off x="1301475" y="3519688"/>
          <a:ext cx="2867474" cy="1128092"/>
        </a:xfrm>
        <a:prstGeom prst="ellipse">
          <a:avLst/>
        </a:prstGeom>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hemeClr val="accent2"/>
        </a:lnRef>
        <a:fillRef idx="3">
          <a:schemeClr val="accent2"/>
        </a:fillRef>
        <a:effectRef idx="3">
          <a:schemeClr val="accent2"/>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Social interaction &amp; communication</a:t>
          </a:r>
        </a:p>
      </dsp:txBody>
      <dsp:txXfrm>
        <a:off x="1721407" y="3684893"/>
        <a:ext cx="2027610" cy="797682"/>
      </dsp:txXfrm>
    </dsp:sp>
    <dsp:sp modelId="{BCEBB11D-85FA-6148-9ABC-1A3DADF98C36}">
      <dsp:nvSpPr>
        <dsp:cNvPr id="0" name=""/>
        <dsp:cNvSpPr/>
      </dsp:nvSpPr>
      <dsp:spPr>
        <a:xfrm rot="10869020">
          <a:off x="4206173" y="3024987"/>
          <a:ext cx="554131" cy="13494"/>
        </a:xfrm>
        <a:custGeom>
          <a:avLst/>
          <a:gdLst/>
          <a:ahLst/>
          <a:cxnLst/>
          <a:rect l="0" t="0" r="0" b="0"/>
          <a:pathLst>
            <a:path>
              <a:moveTo>
                <a:pt x="0" y="6747"/>
              </a:moveTo>
              <a:lnTo>
                <a:pt x="554131" y="674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rot="10800000">
        <a:off x="4469385" y="3017881"/>
        <a:ext cx="27706" cy="27706"/>
      </dsp:txXfrm>
    </dsp:sp>
    <dsp:sp modelId="{5B2F1BDE-A208-4943-865D-1DF22728325B}">
      <dsp:nvSpPr>
        <dsp:cNvPr id="0" name=""/>
        <dsp:cNvSpPr/>
      </dsp:nvSpPr>
      <dsp:spPr>
        <a:xfrm>
          <a:off x="1340697" y="2445001"/>
          <a:ext cx="2867474" cy="1104841"/>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Spontaneity &amp; subconscious processing</a:t>
          </a:r>
        </a:p>
      </dsp:txBody>
      <dsp:txXfrm>
        <a:off x="1760629" y="2606801"/>
        <a:ext cx="2027610" cy="781241"/>
      </dsp:txXfrm>
    </dsp:sp>
    <dsp:sp modelId="{4B9780AA-8261-774C-A03C-D3F06AAFC38E}">
      <dsp:nvSpPr>
        <dsp:cNvPr id="0" name=""/>
        <dsp:cNvSpPr/>
      </dsp:nvSpPr>
      <dsp:spPr>
        <a:xfrm rot="12206222">
          <a:off x="3490387" y="2285401"/>
          <a:ext cx="1424664" cy="13494"/>
        </a:xfrm>
        <a:custGeom>
          <a:avLst/>
          <a:gdLst/>
          <a:ahLst/>
          <a:cxnLst/>
          <a:rect l="0" t="0" r="0" b="0"/>
          <a:pathLst>
            <a:path>
              <a:moveTo>
                <a:pt x="0" y="6747"/>
              </a:moveTo>
              <a:lnTo>
                <a:pt x="1424664" y="674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rot="10800000">
        <a:off x="4167103" y="2256532"/>
        <a:ext cx="71233" cy="71233"/>
      </dsp:txXfrm>
    </dsp:sp>
    <dsp:sp modelId="{FBA945A0-F1F7-7E41-96CE-8EEEF4A06AF7}">
      <dsp:nvSpPr>
        <dsp:cNvPr id="0" name=""/>
        <dsp:cNvSpPr/>
      </dsp:nvSpPr>
      <dsp:spPr>
        <a:xfrm>
          <a:off x="1276849" y="1197121"/>
          <a:ext cx="2867474" cy="896357"/>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Thinking &amp; evaluation</a:t>
          </a:r>
        </a:p>
      </dsp:txBody>
      <dsp:txXfrm>
        <a:off x="1696781" y="1328389"/>
        <a:ext cx="2027610" cy="633821"/>
      </dsp:txXfrm>
    </dsp:sp>
    <dsp:sp modelId="{17A36597-E893-6B41-B5D8-A4EB003124E4}">
      <dsp:nvSpPr>
        <dsp:cNvPr id="0" name=""/>
        <dsp:cNvSpPr/>
      </dsp:nvSpPr>
      <dsp:spPr>
        <a:xfrm rot="13475985">
          <a:off x="3788009" y="1651337"/>
          <a:ext cx="1533179" cy="13494"/>
        </a:xfrm>
        <a:custGeom>
          <a:avLst/>
          <a:gdLst/>
          <a:ahLst/>
          <a:cxnLst/>
          <a:rect l="0" t="0" r="0" b="0"/>
          <a:pathLst>
            <a:path>
              <a:moveTo>
                <a:pt x="0" y="6747"/>
              </a:moveTo>
              <a:lnTo>
                <a:pt x="1533179" y="674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89000">
            <a:lnSpc>
              <a:spcPct val="90000"/>
            </a:lnSpc>
            <a:spcBef>
              <a:spcPct val="0"/>
            </a:spcBef>
            <a:spcAft>
              <a:spcPct val="35000"/>
            </a:spcAft>
            <a:buNone/>
          </a:pPr>
          <a:endParaRPr lang="en-US" sz="2000" kern="1200"/>
        </a:p>
      </dsp:txBody>
      <dsp:txXfrm rot="10800000">
        <a:off x="4516269" y="1619755"/>
        <a:ext cx="76658" cy="76658"/>
      </dsp:txXfrm>
    </dsp:sp>
    <dsp:sp modelId="{E0907F5E-D45A-3B48-88E6-B9D1DE4EFB38}">
      <dsp:nvSpPr>
        <dsp:cNvPr id="0" name=""/>
        <dsp:cNvSpPr/>
      </dsp:nvSpPr>
      <dsp:spPr>
        <a:xfrm>
          <a:off x="1946277" y="167330"/>
          <a:ext cx="3181316" cy="974421"/>
        </a:xfrm>
        <a:prstGeom prst="ellipse">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Variety, divergence &amp; experimentation</a:t>
          </a:r>
        </a:p>
      </dsp:txBody>
      <dsp:txXfrm>
        <a:off x="2412170" y="310031"/>
        <a:ext cx="2249530" cy="689019"/>
      </dsp:txXfrm>
    </dsp:sp>
  </dsp:spTree>
</dsp:drawing>
</file>

<file path=ppt/diagrams/layout1.xml><?xml version="1.0" encoding="utf-8"?>
<dgm:layoutDef xmlns:dgm="http://schemas.openxmlformats.org/drawingml/2006/diagram" xmlns:a="http://schemas.openxmlformats.org/drawingml/2006/main" uniqueId="urn:microsoft.com/office/officeart/2005/8/layout/pList2#1">
  <dgm:title val=""/>
  <dgm:desc val=""/>
  <dgm:catLst>
    <dgm:cat type="list" pri="1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bkgdShp" refType="w"/>
      <dgm:constr type="h" for="ch" forName="bkgdShp" refType="h" fact="0.45"/>
      <dgm:constr type="t" for="ch" forName="bkgdShp"/>
      <dgm:constr type="w" for="ch" forName="linComp" refType="w" fact="0.94"/>
      <dgm:constr type="h" for="ch" forName="linComp" refType="h"/>
      <dgm:constr type="ctrX" for="ch" forName="linComp" refType="w" fact="0.5"/>
    </dgm:constrLst>
    <dgm:ruleLst/>
    <dgm:choose name="Name1">
      <dgm:if name="Name2" axis="ch" ptType="node" func="cnt" op="gte" val="1">
        <dgm:layoutNode name="bkgdShp" styleLbl="alignAccFollowNode1">
          <dgm:alg type="sp"/>
          <dgm:shape xmlns:r="http://schemas.openxmlformats.org/officeDocument/2006/relationships" type="roundRect" r:blip="">
            <dgm:adjLst>
              <dgm:adj idx="1" val="0.1"/>
            </dgm:adjLst>
          </dgm:shape>
          <dgm:presOf/>
          <dgm:constrLst/>
          <dgm:ruleLst/>
        </dgm:layoutNode>
        <dgm:layoutNode name="linComp">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1"/>
            <dgm:constr type="h" for="ch" ptType="sibTrans" op="equ"/>
            <dgm:constr type="h" for="ch" forName="compNode" op="equ"/>
            <dgm:constr type="primFontSz" for="des" forName="node" op="equ"/>
          </dgm:constrLst>
          <dgm:ruleLst/>
          <dgm:forEach name="nodesForEach" axis="ch" ptType="node">
            <dgm:layoutNode name="compNode">
              <dgm:alg type="composite"/>
              <dgm:shape xmlns:r="http://schemas.openxmlformats.org/officeDocument/2006/relationships" r:blip="">
                <dgm:adjLst/>
              </dgm:shape>
              <dgm:presOf/>
              <dgm:constrLst>
                <dgm:constr type="w" for="ch" forName="node" refType="w"/>
                <dgm:constr type="h" for="ch" forName="node" refType="h" fact="0.55"/>
                <dgm:constr type="b" for="ch" forName="node" refType="h"/>
                <dgm:constr type="w" for="ch" forName="invisiNode" refType="w" fact="0.75"/>
                <dgm:constr type="h" for="ch" forName="invisiNode" refType="h" fact="0.06"/>
                <dgm:constr type="t" for="ch" forName="invisiNode"/>
                <dgm:constr type="w" for="ch" forName="imagNode" refType="w"/>
                <dgm:constr type="h" for="ch" forName="imagNode" refType="h" fact="0.33"/>
                <dgm:constr type="ctrX" for="ch" forName="imagNode" refType="w" fact="0.5"/>
                <dgm:constr type="t" for="ch" forName="imagNode" refType="h" fact="0.06"/>
              </dgm:constrLst>
              <dgm:ruleLst/>
              <dgm:layoutNode name="node" styleLbl="node1">
                <dgm:varLst>
                  <dgm:bulletEnabled val="1"/>
                </dgm:varLst>
                <dgm:alg type="tx">
                  <dgm:param type="txAnchorVert" val="t"/>
                </dgm:alg>
                <dgm:shape xmlns:r="http://schemas.openxmlformats.org/officeDocument/2006/relationships" rot="180" type="round2SameRect" r:blip="">
                  <dgm:adjLst>
                    <dgm:adj idx="1" val="0.105"/>
                  </dgm:adjLst>
                </dgm:shape>
                <dgm:presOf axis="desOrSelf" ptType="node"/>
                <dgm:constrLst>
                  <dgm:constr type="primFontSz" val="65"/>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roundRect" r:blip="" zOrderOff="-2" blipPhldr="1">
                  <dgm:adjLst>
                    <dgm:adj idx="1" val="0.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if>
      <dgm:else name="Name6"/>
    </dgm:choose>
  </dgm:layoutNode>
</dgm:layoutDef>
</file>

<file path=ppt/diagrams/layout2.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jpeg>
</file>

<file path=ppt/media/image13.jpeg>
</file>

<file path=ppt/media/image14.png>
</file>

<file path=ppt/media/image15.tiff>
</file>

<file path=ppt/media/image16.tiff>
</file>

<file path=ppt/media/image17.tiff>
</file>

<file path=ppt/media/image18.png>
</file>

<file path=ppt/media/image19.tiff>
</file>

<file path=ppt/media/image2.jpeg>
</file>

<file path=ppt/media/image3.png>
</file>

<file path=ppt/media/image4.png>
</file>

<file path=ppt/media/image5.png>
</file>

<file path=ppt/media/image6.jpeg>
</file>

<file path=ppt/media/image7.png>
</file>

<file path=ppt/media/image8.jpg>
</file>

<file path=ppt/media/image9.PNG>
</file>

<file path=ppt/media/media1.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4131A6-4A8C-4E4A-B9EC-7F4F2EAF6A4B}" type="datetimeFigureOut">
              <a:rPr lang="en-GB" smtClean="0"/>
              <a:t>13/05/2025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6EE22E-1E2D-1F48-A82F-5A2C2FD2407B}" type="slidenum">
              <a:rPr lang="en-GB" smtClean="0"/>
              <a:t>‹#›</a:t>
            </a:fld>
            <a:endParaRPr lang="en-GB"/>
          </a:p>
        </p:txBody>
      </p:sp>
    </p:spTree>
    <p:extLst>
      <p:ext uri="{BB962C8B-B14F-4D97-AF65-F5344CB8AC3E}">
        <p14:creationId xmlns:p14="http://schemas.microsoft.com/office/powerpoint/2010/main" val="37811246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202124"/>
                </a:solidFill>
                <a:effectLst/>
                <a:latin typeface="Roboto" panose="020F0502020204030204" pitchFamily="34" charset="0"/>
              </a:rPr>
              <a:t>Hypothesis: </a:t>
            </a:r>
            <a:br>
              <a:rPr lang="en-GB" dirty="0"/>
            </a:br>
            <a:r>
              <a:rPr lang="en-GB" b="0" i="0" dirty="0">
                <a:solidFill>
                  <a:srgbClr val="202124"/>
                </a:solidFill>
                <a:effectLst/>
                <a:latin typeface="Roboto" panose="02000000000000000000" pitchFamily="2" charset="0"/>
              </a:rPr>
              <a:t>• if an improvisation contains more evidence of emotion-laden content, it is more likely to be recognised as creative</a:t>
            </a:r>
            <a:br>
              <a:rPr lang="en-GB" dirty="0"/>
            </a:br>
            <a:br>
              <a:rPr lang="en-GB" dirty="0"/>
            </a:br>
            <a:r>
              <a:rPr lang="en-GB" b="0" i="0" dirty="0">
                <a:solidFill>
                  <a:srgbClr val="202124"/>
                </a:solidFill>
                <a:effectLst/>
                <a:latin typeface="Roboto" panose="02000000000000000000" pitchFamily="2" charset="0"/>
              </a:rPr>
              <a:t>What do I need</a:t>
            </a:r>
            <a:br>
              <a:rPr lang="en-GB" dirty="0"/>
            </a:br>
            <a:r>
              <a:rPr lang="en-GB" b="0" i="0" dirty="0">
                <a:solidFill>
                  <a:srgbClr val="202124"/>
                </a:solidFill>
                <a:effectLst/>
                <a:latin typeface="Roboto" panose="02000000000000000000" pitchFamily="2" charset="0"/>
              </a:rPr>
              <a:t>• data ranking most creative improvisations</a:t>
            </a:r>
            <a:br>
              <a:rPr lang="en-GB" dirty="0"/>
            </a:br>
            <a:r>
              <a:rPr lang="en-GB" b="0" i="0" dirty="0">
                <a:solidFill>
                  <a:srgbClr val="202124"/>
                </a:solidFill>
                <a:effectLst/>
                <a:latin typeface="Roboto" panose="02000000000000000000" pitchFamily="2" charset="0"/>
              </a:rPr>
              <a:t>• data for multiple improvisations</a:t>
            </a:r>
            <a:br>
              <a:rPr lang="en-GB" dirty="0"/>
            </a:br>
            <a:r>
              <a:rPr lang="en-GB" b="0" i="0" dirty="0">
                <a:solidFill>
                  <a:srgbClr val="202124"/>
                </a:solidFill>
                <a:effectLst/>
                <a:latin typeface="Roboto" panose="02000000000000000000" pitchFamily="2" charset="0"/>
              </a:rPr>
              <a:t>• ml model </a:t>
            </a:r>
            <a:r>
              <a:rPr lang="en-GB" b="0" i="0" dirty="0" err="1">
                <a:solidFill>
                  <a:srgbClr val="202124"/>
                </a:solidFill>
                <a:effectLst/>
                <a:latin typeface="Roboto" panose="02000000000000000000" pitchFamily="2" charset="0"/>
              </a:rPr>
              <a:t>eg</a:t>
            </a:r>
            <a:r>
              <a:rPr lang="en-GB" b="0" i="0" dirty="0">
                <a:solidFill>
                  <a:srgbClr val="202124"/>
                </a:solidFill>
                <a:effectLst/>
                <a:latin typeface="Roboto" panose="02000000000000000000" pitchFamily="2" charset="0"/>
              </a:rPr>
              <a:t> transformer trained on valence/arousal (</a:t>
            </a:r>
            <a:r>
              <a:rPr lang="en-GB" b="0" i="0" dirty="0" err="1">
                <a:solidFill>
                  <a:srgbClr val="202124"/>
                </a:solidFill>
                <a:effectLst/>
                <a:latin typeface="Roboto" panose="02000000000000000000" pitchFamily="2" charset="0"/>
              </a:rPr>
              <a:t>soleymani</a:t>
            </a:r>
            <a:r>
              <a:rPr lang="en-GB" b="0" i="0" dirty="0">
                <a:solidFill>
                  <a:srgbClr val="202124"/>
                </a:solidFill>
                <a:effectLst/>
                <a:latin typeface="Roboto" panose="02000000000000000000" pitchFamily="2" charset="0"/>
              </a:rPr>
              <a:t> et al?) - </a:t>
            </a:r>
            <a:r>
              <a:rPr lang="en-GB" b="0" i="0" dirty="0" err="1">
                <a:solidFill>
                  <a:srgbClr val="202124"/>
                </a:solidFill>
                <a:effectLst/>
                <a:latin typeface="Roboto" panose="02000000000000000000" pitchFamily="2" charset="0"/>
              </a:rPr>
              <a:t>benetos</a:t>
            </a:r>
            <a:r>
              <a:rPr lang="en-GB" b="0" i="0" dirty="0">
                <a:solidFill>
                  <a:srgbClr val="202124"/>
                </a:solidFill>
                <a:effectLst/>
                <a:latin typeface="Roboto" panose="02000000000000000000" pitchFamily="2" charset="0"/>
              </a:rPr>
              <a:t> et al 2021? Assumption that git repo using </a:t>
            </a:r>
            <a:r>
              <a:rPr lang="en-GB" b="0" i="0" dirty="0" err="1">
                <a:solidFill>
                  <a:srgbClr val="202124"/>
                </a:solidFill>
                <a:effectLst/>
                <a:latin typeface="Roboto" panose="02000000000000000000" pitchFamily="2" charset="0"/>
              </a:rPr>
              <a:t>Spotipy</a:t>
            </a:r>
            <a:r>
              <a:rPr lang="en-GB" b="0" i="0" dirty="0">
                <a:solidFill>
                  <a:srgbClr val="202124"/>
                </a:solidFill>
                <a:effectLst/>
                <a:latin typeface="Roboto" panose="02000000000000000000" pitchFamily="2" charset="0"/>
              </a:rPr>
              <a:t> won't work any more</a:t>
            </a:r>
            <a:br>
              <a:rPr lang="en-GB" dirty="0"/>
            </a:br>
            <a:r>
              <a:rPr lang="en-GB" b="0" i="0" dirty="0">
                <a:solidFill>
                  <a:srgbClr val="202124"/>
                </a:solidFill>
                <a:effectLst/>
                <a:latin typeface="Roboto" panose="02000000000000000000" pitchFamily="2" charset="0"/>
              </a:rPr>
              <a:t>• library to calculate J&amp;L features - </a:t>
            </a:r>
            <a:r>
              <a:rPr lang="en-GB" b="0" i="0" dirty="0" err="1">
                <a:solidFill>
                  <a:srgbClr val="202124"/>
                </a:solidFill>
                <a:effectLst/>
                <a:latin typeface="Roboto" panose="02000000000000000000" pitchFamily="2" charset="0"/>
              </a:rPr>
              <a:t>librosa</a:t>
            </a:r>
            <a:r>
              <a:rPr lang="en-GB" b="0" i="0" dirty="0">
                <a:solidFill>
                  <a:srgbClr val="202124"/>
                </a:solidFill>
                <a:effectLst/>
                <a:latin typeface="Roboto" panose="02000000000000000000" pitchFamily="2" charset="0"/>
              </a:rPr>
              <a:t>? Super collider?</a:t>
            </a:r>
            <a:br>
              <a:rPr lang="en-GB" dirty="0"/>
            </a:br>
            <a:r>
              <a:rPr lang="en-GB" b="0" i="0" dirty="0">
                <a:solidFill>
                  <a:srgbClr val="202124"/>
                </a:solidFill>
                <a:effectLst/>
                <a:latin typeface="Roboto" panose="02000000000000000000" pitchFamily="2" charset="0"/>
              </a:rPr>
              <a:t>• do I want to get human input for validation? Or is the ranking enough?</a:t>
            </a:r>
            <a:br>
              <a:rPr lang="en-GB" dirty="0"/>
            </a:br>
            <a:r>
              <a:rPr lang="en-GB" b="0" i="0" dirty="0">
                <a:solidFill>
                  <a:srgbClr val="202124"/>
                </a:solidFill>
                <a:effectLst/>
                <a:latin typeface="Roboto" panose="02000000000000000000" pitchFamily="2" charset="0"/>
              </a:rPr>
              <a:t>• Data on popularity of artists in dataset (</a:t>
            </a:r>
            <a:r>
              <a:rPr lang="en-GB" b="0" i="0" dirty="0" err="1">
                <a:solidFill>
                  <a:srgbClr val="202124"/>
                </a:solidFill>
                <a:effectLst/>
                <a:latin typeface="Roboto" panose="02000000000000000000" pitchFamily="2" charset="0"/>
              </a:rPr>
              <a:t>spotipy</a:t>
            </a:r>
            <a:r>
              <a:rPr lang="en-GB" b="0" i="0" dirty="0">
                <a:solidFill>
                  <a:srgbClr val="202124"/>
                </a:solidFill>
                <a:effectLst/>
                <a:latin typeface="Roboto" panose="02000000000000000000" pitchFamily="2" charset="0"/>
              </a:rPr>
              <a:t>?)</a:t>
            </a:r>
            <a:br>
              <a:rPr lang="en-GB" dirty="0"/>
            </a:br>
            <a:r>
              <a:rPr lang="en-GB" b="0" i="0" dirty="0">
                <a:solidFill>
                  <a:srgbClr val="202124"/>
                </a:solidFill>
                <a:effectLst/>
                <a:latin typeface="Roboto" panose="02000000000000000000" pitchFamily="2" charset="0"/>
              </a:rPr>
              <a:t>• Literature survey on MER music emotion recognition, especially anything looking at creativity- MAY INFLUENCE METHOD</a:t>
            </a:r>
            <a:br>
              <a:rPr lang="en-GB" dirty="0"/>
            </a:br>
            <a:r>
              <a:rPr lang="en-GB" b="0" i="0" dirty="0">
                <a:solidFill>
                  <a:srgbClr val="202124"/>
                </a:solidFill>
                <a:effectLst/>
                <a:latin typeface="Roboto" panose="02000000000000000000" pitchFamily="2" charset="0"/>
              </a:rPr>
              <a:t>• Stats method to analyse results across songs</a:t>
            </a:r>
            <a:br>
              <a:rPr lang="en-GB" dirty="0"/>
            </a:br>
            <a:r>
              <a:rPr lang="en-GB" b="0" i="0" dirty="0">
                <a:solidFill>
                  <a:srgbClr val="202124"/>
                </a:solidFill>
                <a:effectLst/>
                <a:latin typeface="Roboto" panose="02000000000000000000" pitchFamily="2" charset="0"/>
              </a:rPr>
              <a:t>• organising data into sets for analysis, need to cross check against data on </a:t>
            </a:r>
            <a:r>
              <a:rPr lang="en-GB" b="0" i="0" dirty="0" err="1">
                <a:solidFill>
                  <a:srgbClr val="202124"/>
                </a:solidFill>
                <a:effectLst/>
                <a:latin typeface="Roboto" panose="02000000000000000000" pitchFamily="2" charset="0"/>
              </a:rPr>
              <a:t>popularity+year</a:t>
            </a:r>
            <a:r>
              <a:rPr lang="en-GB" b="0" i="0" dirty="0">
                <a:solidFill>
                  <a:srgbClr val="202124"/>
                </a:solidFill>
                <a:effectLst/>
                <a:latin typeface="Roboto" panose="02000000000000000000" pitchFamily="2" charset="0"/>
              </a:rPr>
              <a:t> as well as matching across a lead sheet</a:t>
            </a:r>
            <a:br>
              <a:rPr lang="en-GB" dirty="0"/>
            </a:br>
            <a:r>
              <a:rPr lang="en-GB" b="0" i="0" dirty="0">
                <a:solidFill>
                  <a:srgbClr val="202124"/>
                </a:solidFill>
                <a:effectLst/>
                <a:latin typeface="Roboto" panose="02000000000000000000" pitchFamily="2" charset="0"/>
              </a:rPr>
              <a:t>• check for different songs with same name </a:t>
            </a:r>
            <a:r>
              <a:rPr lang="en-GB" b="0" i="0" dirty="0" err="1">
                <a:solidFill>
                  <a:srgbClr val="202124"/>
                </a:solidFill>
                <a:effectLst/>
                <a:latin typeface="Roboto" panose="02000000000000000000" pitchFamily="2" charset="0"/>
              </a:rPr>
              <a:t>eg</a:t>
            </a:r>
            <a:r>
              <a:rPr lang="en-GB" b="0" i="0" dirty="0">
                <a:solidFill>
                  <a:srgbClr val="202124"/>
                </a:solidFill>
                <a:effectLst/>
                <a:latin typeface="Roboto" panose="02000000000000000000" pitchFamily="2" charset="0"/>
              </a:rPr>
              <a:t> moaning</a:t>
            </a:r>
            <a:br>
              <a:rPr lang="en-GB" dirty="0"/>
            </a:br>
            <a:br>
              <a:rPr lang="en-GB" dirty="0"/>
            </a:br>
            <a:r>
              <a:rPr lang="en-GB" b="0" i="0" dirty="0">
                <a:solidFill>
                  <a:srgbClr val="202124"/>
                </a:solidFill>
                <a:effectLst/>
                <a:latin typeface="Roboto" panose="02000000000000000000" pitchFamily="2" charset="0"/>
              </a:rPr>
              <a:t>Method</a:t>
            </a:r>
            <a:br>
              <a:rPr lang="en-GB" dirty="0"/>
            </a:br>
            <a:r>
              <a:rPr lang="en-GB" b="0" i="0" dirty="0">
                <a:solidFill>
                  <a:srgbClr val="202124"/>
                </a:solidFill>
                <a:effectLst/>
                <a:latin typeface="Roboto" panose="02000000000000000000" pitchFamily="2" charset="0"/>
              </a:rPr>
              <a:t>• collect data as above</a:t>
            </a:r>
            <a:br>
              <a:rPr lang="en-GB" dirty="0"/>
            </a:br>
            <a:r>
              <a:rPr lang="en-GB" b="0" i="0" dirty="0">
                <a:solidFill>
                  <a:srgbClr val="202124"/>
                </a:solidFill>
                <a:effectLst/>
                <a:latin typeface="Roboto" panose="02000000000000000000" pitchFamily="2" charset="0"/>
              </a:rPr>
              <a:t>• implement J&amp;L features for input audio with 5d vector as output (is this actually the first paper? See issues)(and Russell model? With 2d output vector, to see if overall emotion has effect). Output = </a:t>
            </a:r>
            <a:r>
              <a:rPr lang="en-GB" b="0" i="0" dirty="0" err="1">
                <a:solidFill>
                  <a:srgbClr val="202124"/>
                </a:solidFill>
                <a:effectLst/>
                <a:latin typeface="Roboto" panose="02000000000000000000" pitchFamily="2" charset="0"/>
              </a:rPr>
              <a:t>emovectors</a:t>
            </a:r>
            <a:r>
              <a:rPr lang="en-GB" b="0" i="0" dirty="0">
                <a:solidFill>
                  <a:srgbClr val="202124"/>
                </a:solidFill>
                <a:effectLst/>
                <a:latin typeface="Roboto" panose="02000000000000000000" pitchFamily="2" charset="0"/>
              </a:rPr>
              <a:t>? (Check if that had been used)</a:t>
            </a:r>
            <a:br>
              <a:rPr lang="en-GB" dirty="0"/>
            </a:br>
            <a:r>
              <a:rPr lang="en-GB" b="0" i="0" dirty="0">
                <a:solidFill>
                  <a:srgbClr val="202124"/>
                </a:solidFill>
                <a:effectLst/>
                <a:latin typeface="Roboto" panose="02000000000000000000" pitchFamily="2" charset="0"/>
              </a:rPr>
              <a:t>• Get </a:t>
            </a:r>
            <a:r>
              <a:rPr lang="en-GB" b="0" i="0" dirty="0" err="1">
                <a:solidFill>
                  <a:srgbClr val="202124"/>
                </a:solidFill>
                <a:effectLst/>
                <a:latin typeface="Roboto" panose="02000000000000000000" pitchFamily="2" charset="0"/>
              </a:rPr>
              <a:t>emovectors</a:t>
            </a:r>
            <a:r>
              <a:rPr lang="en-GB" b="0" i="0" dirty="0">
                <a:solidFill>
                  <a:srgbClr val="202124"/>
                </a:solidFill>
                <a:effectLst/>
                <a:latin typeface="Roboto" panose="02000000000000000000" pitchFamily="2" charset="0"/>
              </a:rPr>
              <a:t> :) for each song in analysis data</a:t>
            </a:r>
            <a:br>
              <a:rPr lang="en-GB" dirty="0"/>
            </a:br>
            <a:r>
              <a:rPr lang="en-GB" b="0" i="0" dirty="0">
                <a:solidFill>
                  <a:srgbClr val="202124"/>
                </a:solidFill>
                <a:effectLst/>
                <a:latin typeface="Roboto" panose="02000000000000000000" pitchFamily="2" charset="0"/>
              </a:rPr>
              <a:t>• Statistical analysis across songs matched to ranking to verify hypothesis</a:t>
            </a:r>
            <a:br>
              <a:rPr lang="en-GB" dirty="0"/>
            </a:br>
            <a:br>
              <a:rPr lang="en-GB" dirty="0"/>
            </a:br>
            <a:r>
              <a:rPr lang="en-GB" b="0" i="0" dirty="0">
                <a:solidFill>
                  <a:srgbClr val="202124"/>
                </a:solidFill>
                <a:effectLst/>
                <a:latin typeface="Roboto" panose="02000000000000000000" pitchFamily="2" charset="0"/>
              </a:rPr>
              <a:t>Issues</a:t>
            </a:r>
            <a:br>
              <a:rPr lang="en-GB" dirty="0"/>
            </a:br>
            <a:r>
              <a:rPr lang="en-GB" b="0" i="0" dirty="0">
                <a:solidFill>
                  <a:srgbClr val="202124"/>
                </a:solidFill>
                <a:effectLst/>
                <a:latin typeface="Roboto" panose="02000000000000000000" pitchFamily="2" charset="0"/>
              </a:rPr>
              <a:t>• isolating individual improvisations vs analysing the whole track- this needs to be clearly linked to the rankings</a:t>
            </a:r>
            <a:br>
              <a:rPr lang="en-GB" dirty="0"/>
            </a:br>
            <a:r>
              <a:rPr lang="en-GB" b="0" i="0" dirty="0">
                <a:solidFill>
                  <a:srgbClr val="202124"/>
                </a:solidFill>
                <a:effectLst/>
                <a:latin typeface="Roboto" panose="02000000000000000000" pitchFamily="2" charset="0"/>
              </a:rPr>
              <a:t>• rankings need to be very solid benchmarks</a:t>
            </a:r>
            <a:br>
              <a:rPr lang="en-GB" dirty="0"/>
            </a:br>
            <a:r>
              <a:rPr lang="en-GB" b="0" i="0" dirty="0">
                <a:solidFill>
                  <a:srgbClr val="202124"/>
                </a:solidFill>
                <a:effectLst/>
                <a:latin typeface="Roboto" panose="02000000000000000000" pitchFamily="2" charset="0"/>
              </a:rPr>
              <a:t>• Is the impro creative because of the individual improvising, or the group? I assume collective creativity - why? Because music impro is inherently social (citation) and group impro is constructed around interaction (cite, jazz theory examples too)</a:t>
            </a:r>
            <a:br>
              <a:rPr lang="en-GB" dirty="0"/>
            </a:br>
            <a:r>
              <a:rPr lang="en-GB" b="0" i="0" dirty="0">
                <a:solidFill>
                  <a:srgbClr val="202124"/>
                </a:solidFill>
                <a:effectLst/>
                <a:latin typeface="Roboto" panose="02000000000000000000" pitchFamily="2" charset="0"/>
              </a:rPr>
              <a:t>* to what extent does the chord sequence/ lead sheet melody influence creativity? In this work, this is controlled for through analysing multiple examples over the same chord sequence. Where possible, will also compare improvisations seeded from different lead sheet melodies, using the same chord sequence </a:t>
            </a:r>
            <a:r>
              <a:rPr lang="en-GB" b="0" i="0" dirty="0" err="1">
                <a:solidFill>
                  <a:srgbClr val="202124"/>
                </a:solidFill>
                <a:effectLst/>
                <a:latin typeface="Roboto" panose="02000000000000000000" pitchFamily="2" charset="0"/>
              </a:rPr>
              <a:t>eg</a:t>
            </a:r>
            <a:r>
              <a:rPr lang="en-GB" b="0" i="0" dirty="0">
                <a:solidFill>
                  <a:srgbClr val="202124"/>
                </a:solidFill>
                <a:effectLst/>
                <a:latin typeface="Roboto" panose="02000000000000000000" pitchFamily="2" charset="0"/>
              </a:rPr>
              <a:t> 12 bar blues, rhythm changes</a:t>
            </a:r>
            <a:br>
              <a:rPr lang="en-GB" dirty="0"/>
            </a:br>
            <a:r>
              <a:rPr lang="en-GB" b="0" i="0" dirty="0">
                <a:solidFill>
                  <a:srgbClr val="202124"/>
                </a:solidFill>
                <a:effectLst/>
                <a:latin typeface="Roboto" panose="02000000000000000000" pitchFamily="2" charset="0"/>
              </a:rPr>
              <a:t>* Rankings will be biased by popularity of the musicians involved and how well known they are - control by looking at tracks matched by rough date, and also will be interesting to evaluate newer tracks by lesser known artists - can I detect up and coming stars? (Can use </a:t>
            </a:r>
            <a:r>
              <a:rPr lang="en-GB" b="0" i="0" dirty="0" err="1">
                <a:solidFill>
                  <a:srgbClr val="202124"/>
                </a:solidFill>
                <a:effectLst/>
                <a:latin typeface="Roboto" panose="02000000000000000000" pitchFamily="2" charset="0"/>
              </a:rPr>
              <a:t>spotipy</a:t>
            </a:r>
            <a:r>
              <a:rPr lang="en-GB" b="0" i="0" dirty="0">
                <a:solidFill>
                  <a:srgbClr val="202124"/>
                </a:solidFill>
                <a:effectLst/>
                <a:latin typeface="Roboto" panose="02000000000000000000" pitchFamily="2" charset="0"/>
              </a:rPr>
              <a:t> for metadata on artist popularity, will need to be scaled relative to all jazz artists in my dataset)</a:t>
            </a:r>
            <a:br>
              <a:rPr lang="en-GB" dirty="0"/>
            </a:br>
            <a:r>
              <a:rPr lang="en-GB" b="0" i="0" dirty="0">
                <a:solidFill>
                  <a:srgbClr val="202124"/>
                </a:solidFill>
                <a:effectLst/>
                <a:latin typeface="Roboto" panose="02000000000000000000" pitchFamily="2" charset="0"/>
              </a:rPr>
              <a:t>* jazz is a term that covers many sub genres, how appropriate is it to compare, say free jazz to dixie? ..... maybe can check this in analysis if deep enough data</a:t>
            </a:r>
            <a:br>
              <a:rPr lang="en-GB" dirty="0"/>
            </a:br>
            <a:r>
              <a:rPr lang="en-GB" b="0" i="0" dirty="0">
                <a:solidFill>
                  <a:srgbClr val="202124"/>
                </a:solidFill>
                <a:effectLst/>
                <a:latin typeface="Roboto" panose="02000000000000000000" pitchFamily="2" charset="0"/>
              </a:rPr>
              <a:t>* what about improvisations that aren't jazz? Maybe </a:t>
            </a:r>
            <a:r>
              <a:rPr lang="en-GB" b="0" i="0" dirty="0" err="1">
                <a:solidFill>
                  <a:srgbClr val="202124"/>
                </a:solidFill>
                <a:effectLst/>
                <a:latin typeface="Roboto" panose="02000000000000000000" pitchFamily="2" charset="0"/>
              </a:rPr>
              <a:t>i</a:t>
            </a:r>
            <a:r>
              <a:rPr lang="en-GB" b="0" i="0" dirty="0">
                <a:solidFill>
                  <a:srgbClr val="202124"/>
                </a:solidFill>
                <a:effectLst/>
                <a:latin typeface="Roboto" panose="02000000000000000000" pitchFamily="2" charset="0"/>
              </a:rPr>
              <a:t> need to be careful here and say 'impro' rather than jazz, though that might not work as the </a:t>
            </a:r>
            <a:r>
              <a:rPr lang="en-GB" b="0" i="0" dirty="0" err="1">
                <a:solidFill>
                  <a:srgbClr val="202124"/>
                </a:solidFill>
                <a:effectLst/>
                <a:latin typeface="Roboto" panose="02000000000000000000" pitchFamily="2" charset="0"/>
              </a:rPr>
              <a:t>leadsheet</a:t>
            </a:r>
            <a:r>
              <a:rPr lang="en-GB" b="0" i="0" dirty="0">
                <a:solidFill>
                  <a:srgbClr val="202124"/>
                </a:solidFill>
                <a:effectLst/>
                <a:latin typeface="Roboto" panose="02000000000000000000" pitchFamily="2" charset="0"/>
              </a:rPr>
              <a:t>/chord sequence idea is inspired by jazz. I need to be careful how to frame this. I can emphasise my scope is on improvisations around a lead sheet/ chord sequence model (explain what this is), typically but not exclusively found in jazz impro... acknowledging too that not all jazz is in this model (I can cite Alex Hawkins as example!)</a:t>
            </a:r>
            <a:br>
              <a:rPr lang="en-GB" dirty="0"/>
            </a:br>
            <a:r>
              <a:rPr lang="en-GB" b="0" i="0" dirty="0">
                <a:solidFill>
                  <a:srgbClr val="202124"/>
                </a:solidFill>
                <a:effectLst/>
                <a:latin typeface="Roboto" panose="02000000000000000000" pitchFamily="2" charset="0"/>
              </a:rPr>
              <a:t>* I assume that for J&amp;L all audio features contribute equally to the emotion... check original paper and any follow up work. Can </a:t>
            </a:r>
            <a:r>
              <a:rPr lang="en-GB" b="0" i="0" dirty="0" err="1">
                <a:solidFill>
                  <a:srgbClr val="202124"/>
                </a:solidFill>
                <a:effectLst/>
                <a:latin typeface="Roboto" panose="02000000000000000000" pitchFamily="2" charset="0"/>
              </a:rPr>
              <a:t>i</a:t>
            </a:r>
            <a:r>
              <a:rPr lang="en-GB" b="0" i="0" dirty="0">
                <a:solidFill>
                  <a:srgbClr val="202124"/>
                </a:solidFill>
                <a:effectLst/>
                <a:latin typeface="Roboto" panose="02000000000000000000" pitchFamily="2" charset="0"/>
              </a:rPr>
              <a:t> validate this against any annotated datasets (ideally jazz)? Is this actually the first paper?</a:t>
            </a:r>
            <a:br>
              <a:rPr lang="en-GB" dirty="0"/>
            </a:br>
            <a:r>
              <a:rPr lang="en-GB" b="0" i="0" dirty="0">
                <a:solidFill>
                  <a:srgbClr val="202124"/>
                </a:solidFill>
                <a:effectLst/>
                <a:latin typeface="Roboto" panose="02000000000000000000" pitchFamily="2" charset="0"/>
              </a:rPr>
              <a:t>* is it worth doing analysis across an artist, to calculate their most creative impro? Might be verifiable against people's rankings? Controversial again otherwise, but possible. Difficulty with groups- what is the artist? The lead name on the record? Or that specific combination of musicians? Could be a fun initial experiment pointing to future work?</a:t>
            </a:r>
            <a:br>
              <a:rPr lang="en-GB" dirty="0"/>
            </a:br>
            <a:br>
              <a:rPr lang="en-GB" dirty="0"/>
            </a:br>
            <a:r>
              <a:rPr lang="en-GB" b="0" i="0" dirty="0">
                <a:solidFill>
                  <a:srgbClr val="202124"/>
                </a:solidFill>
                <a:effectLst/>
                <a:latin typeface="Roboto" panose="02000000000000000000" pitchFamily="2" charset="0"/>
              </a:rPr>
              <a:t>Assumptions:</a:t>
            </a:r>
            <a:br>
              <a:rPr lang="en-GB" dirty="0"/>
            </a:br>
            <a:r>
              <a:rPr lang="en-GB" b="0" i="0" dirty="0">
                <a:solidFill>
                  <a:srgbClr val="202124"/>
                </a:solidFill>
                <a:effectLst/>
                <a:latin typeface="Roboto" panose="02000000000000000000" pitchFamily="2" charset="0"/>
              </a:rPr>
              <a:t>* Improvisation is creative process where the outputs are closely tied to the live process.</a:t>
            </a:r>
            <a:br>
              <a:rPr lang="en-GB" dirty="0"/>
            </a:br>
            <a:r>
              <a:rPr lang="en-GB" b="0" i="0" dirty="0">
                <a:solidFill>
                  <a:srgbClr val="202124"/>
                </a:solidFill>
                <a:effectLst/>
                <a:latin typeface="Roboto" panose="02000000000000000000" pitchFamily="2" charset="0"/>
              </a:rPr>
              <a:t>• emotional content in the music can be used as a proxy for emotional involvement</a:t>
            </a:r>
            <a:br>
              <a:rPr lang="en-GB" dirty="0"/>
            </a:br>
            <a:r>
              <a:rPr lang="en-GB" b="0" i="0" dirty="0">
                <a:solidFill>
                  <a:srgbClr val="202124"/>
                </a:solidFill>
                <a:effectLst/>
                <a:latin typeface="Roboto" panose="02000000000000000000" pitchFamily="2" charset="0"/>
              </a:rPr>
              <a:t>• emotional content can be represented using either Russell valence and arousal model or the 5 key emotions as captured by </a:t>
            </a:r>
            <a:r>
              <a:rPr lang="en-GB" b="0" i="0" dirty="0" err="1">
                <a:solidFill>
                  <a:srgbClr val="202124"/>
                </a:solidFill>
                <a:effectLst/>
                <a:latin typeface="Roboto" panose="02000000000000000000" pitchFamily="2" charset="0"/>
              </a:rPr>
              <a:t>Juslin</a:t>
            </a:r>
            <a:r>
              <a:rPr lang="en-GB" b="0" i="0" dirty="0">
                <a:solidFill>
                  <a:srgbClr val="202124"/>
                </a:solidFill>
                <a:effectLst/>
                <a:latin typeface="Roboto" panose="02000000000000000000" pitchFamily="2" charset="0"/>
              </a:rPr>
              <a:t> and </a:t>
            </a:r>
            <a:r>
              <a:rPr lang="en-GB" b="0" i="0" dirty="0" err="1">
                <a:solidFill>
                  <a:srgbClr val="202124"/>
                </a:solidFill>
                <a:effectLst/>
                <a:latin typeface="Roboto" panose="02000000000000000000" pitchFamily="2" charset="0"/>
              </a:rPr>
              <a:t>Laukka</a:t>
            </a:r>
            <a:r>
              <a:rPr lang="en-GB" b="0" i="0" dirty="0">
                <a:solidFill>
                  <a:srgbClr val="202124"/>
                </a:solidFill>
                <a:effectLst/>
                <a:latin typeface="Roboto" panose="02000000000000000000" pitchFamily="2" charset="0"/>
              </a:rPr>
              <a:t>. Russell ok for summative but not for magnitude, so J&amp;L better?</a:t>
            </a:r>
            <a:br>
              <a:rPr lang="en-GB" dirty="0"/>
            </a:br>
            <a:r>
              <a:rPr lang="en-GB" b="0" i="0" dirty="0">
                <a:solidFill>
                  <a:srgbClr val="202124"/>
                </a:solidFill>
                <a:effectLst/>
                <a:latin typeface="Roboto" panose="02000000000000000000" pitchFamily="2" charset="0"/>
              </a:rPr>
              <a:t>• Intention and emotional involvement are recognised outside my work, as part of the key contributors to musical creativity (alongside social interaction and communication, and domain competence)</a:t>
            </a:r>
            <a:br>
              <a:rPr lang="en-GB" dirty="0"/>
            </a:br>
            <a:r>
              <a:rPr lang="en-GB" b="0" i="0" dirty="0">
                <a:solidFill>
                  <a:srgbClr val="202124"/>
                </a:solidFill>
                <a:effectLst/>
                <a:latin typeface="Roboto" panose="02000000000000000000" pitchFamily="2" charset="0"/>
              </a:rPr>
              <a:t>• I can use 'song' or 'chart' to represent lead sheet plus chord (chart probably better, but more confusing for a non </a:t>
            </a:r>
            <a:r>
              <a:rPr lang="en-GB" b="0" i="0" dirty="0" err="1">
                <a:solidFill>
                  <a:srgbClr val="202124"/>
                </a:solidFill>
                <a:effectLst/>
                <a:latin typeface="Roboto" panose="02000000000000000000" pitchFamily="2" charset="0"/>
              </a:rPr>
              <a:t>jazzer</a:t>
            </a:r>
            <a:r>
              <a:rPr lang="en-GB" b="0" i="0" dirty="0">
                <a:solidFill>
                  <a:srgbClr val="202124"/>
                </a:solidFill>
                <a:effectLst/>
                <a:latin typeface="Roboto" panose="02000000000000000000" pitchFamily="2" charset="0"/>
              </a:rPr>
              <a:t>?)</a:t>
            </a:r>
            <a:br>
              <a:rPr lang="en-GB" dirty="0"/>
            </a:br>
            <a:br>
              <a:rPr lang="en-GB" dirty="0"/>
            </a:br>
            <a:r>
              <a:rPr lang="en-GB" b="0" i="0" dirty="0">
                <a:solidFill>
                  <a:srgbClr val="202124"/>
                </a:solidFill>
                <a:effectLst/>
                <a:latin typeface="Roboto" panose="02000000000000000000" pitchFamily="2" charset="0"/>
              </a:rPr>
              <a:t>Future work</a:t>
            </a:r>
            <a:br>
              <a:rPr lang="en-GB" dirty="0"/>
            </a:br>
            <a:r>
              <a:rPr lang="en-GB" b="0" i="0" dirty="0">
                <a:solidFill>
                  <a:srgbClr val="202124"/>
                </a:solidFill>
                <a:effectLst/>
                <a:latin typeface="Roboto" panose="02000000000000000000" pitchFamily="2" charset="0"/>
              </a:rPr>
              <a:t>• intention - can this be captured by showing presence of a musical narrative? How?</a:t>
            </a:r>
            <a:br>
              <a:rPr lang="en-GB" dirty="0"/>
            </a:br>
            <a:r>
              <a:rPr lang="en-GB" b="0" i="0" dirty="0">
                <a:solidFill>
                  <a:srgbClr val="202124"/>
                </a:solidFill>
                <a:effectLst/>
                <a:latin typeface="Roboto" panose="02000000000000000000" pitchFamily="2" charset="0"/>
              </a:rPr>
              <a:t>• how does the chord sequence influence creativity potential? Future work on optimising chord sequences for creativity</a:t>
            </a:r>
            <a:br>
              <a:rPr lang="en-GB" dirty="0"/>
            </a:br>
            <a:r>
              <a:rPr lang="en-GB" b="0" i="0" dirty="0">
                <a:solidFill>
                  <a:srgbClr val="202124"/>
                </a:solidFill>
                <a:effectLst/>
                <a:latin typeface="Roboto" panose="02000000000000000000" pitchFamily="2" charset="0"/>
              </a:rPr>
              <a:t>• could analyse creativity of an individual artist across different groups.. see in what groups they (collectively) produce most creative impro..... but difficult to do without</a:t>
            </a:r>
            <a:endParaRPr lang="en-GB" dirty="0"/>
          </a:p>
        </p:txBody>
      </p:sp>
      <p:sp>
        <p:nvSpPr>
          <p:cNvPr id="4" name="Slide Number Placeholder 3"/>
          <p:cNvSpPr>
            <a:spLocks noGrp="1"/>
          </p:cNvSpPr>
          <p:nvPr>
            <p:ph type="sldNum" sz="quarter" idx="5"/>
          </p:nvPr>
        </p:nvSpPr>
        <p:spPr/>
        <p:txBody>
          <a:bodyPr/>
          <a:lstStyle/>
          <a:p>
            <a:fld id="{096EE22E-1E2D-1F48-A82F-5A2C2FD2407B}" type="slidenum">
              <a:rPr lang="en-GB" smtClean="0"/>
              <a:t>1</a:t>
            </a:fld>
            <a:endParaRPr lang="en-GB"/>
          </a:p>
        </p:txBody>
      </p:sp>
    </p:spTree>
    <p:extLst>
      <p:ext uri="{BB962C8B-B14F-4D97-AF65-F5344CB8AC3E}">
        <p14:creationId xmlns:p14="http://schemas.microsoft.com/office/powerpoint/2010/main" val="2348902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0AED35-E7D6-D2CD-573E-70F9FEA99E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9190266-30E3-DC68-3B14-07C52823EE2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23B8C56-F03E-F4AB-84D1-6ED46BDE1312}"/>
              </a:ext>
            </a:extLst>
          </p:cNvPr>
          <p:cNvSpPr>
            <a:spLocks noGrp="1"/>
          </p:cNvSpPr>
          <p:nvPr>
            <p:ph type="body" idx="1"/>
          </p:nvPr>
        </p:nvSpPr>
        <p:spPr/>
        <p:txBody>
          <a:bodyPr/>
          <a:lstStyle/>
          <a:p>
            <a:r>
              <a:rPr lang="en-GB" b="0" i="0" dirty="0">
                <a:solidFill>
                  <a:srgbClr val="202124"/>
                </a:solidFill>
                <a:effectLst/>
                <a:latin typeface="Roboto" panose="020F0502020204030204" pitchFamily="34" charset="0"/>
              </a:rPr>
              <a:t>Hypothesis: </a:t>
            </a:r>
            <a:br>
              <a:rPr lang="en-GB" dirty="0"/>
            </a:br>
            <a:r>
              <a:rPr lang="en-GB" b="0" i="0" dirty="0">
                <a:solidFill>
                  <a:srgbClr val="202124"/>
                </a:solidFill>
                <a:effectLst/>
                <a:latin typeface="Roboto" panose="02000000000000000000" pitchFamily="2" charset="0"/>
              </a:rPr>
              <a:t>• if an improvisation contains more evidence of emotion-laden content, it is more likely to be recognised as creative</a:t>
            </a:r>
            <a:br>
              <a:rPr lang="en-GB" dirty="0"/>
            </a:br>
            <a:br>
              <a:rPr lang="en-GB" dirty="0"/>
            </a:br>
            <a:r>
              <a:rPr lang="en-GB" b="0" i="0" dirty="0">
                <a:solidFill>
                  <a:srgbClr val="202124"/>
                </a:solidFill>
                <a:effectLst/>
                <a:latin typeface="Roboto" panose="02000000000000000000" pitchFamily="2" charset="0"/>
              </a:rPr>
              <a:t>What do I need</a:t>
            </a:r>
            <a:br>
              <a:rPr lang="en-GB" dirty="0"/>
            </a:br>
            <a:r>
              <a:rPr lang="en-GB" b="0" i="0" dirty="0">
                <a:solidFill>
                  <a:srgbClr val="202124"/>
                </a:solidFill>
                <a:effectLst/>
                <a:latin typeface="Roboto" panose="02000000000000000000" pitchFamily="2" charset="0"/>
              </a:rPr>
              <a:t>• data ranking most creative improvisations</a:t>
            </a:r>
            <a:br>
              <a:rPr lang="en-GB" dirty="0"/>
            </a:br>
            <a:r>
              <a:rPr lang="en-GB" b="0" i="0" dirty="0">
                <a:solidFill>
                  <a:srgbClr val="202124"/>
                </a:solidFill>
                <a:effectLst/>
                <a:latin typeface="Roboto" panose="02000000000000000000" pitchFamily="2" charset="0"/>
              </a:rPr>
              <a:t>• data for multiple improvisations</a:t>
            </a:r>
            <a:br>
              <a:rPr lang="en-GB" dirty="0"/>
            </a:br>
            <a:r>
              <a:rPr lang="en-GB" b="0" i="0" dirty="0">
                <a:solidFill>
                  <a:srgbClr val="202124"/>
                </a:solidFill>
                <a:effectLst/>
                <a:latin typeface="Roboto" panose="02000000000000000000" pitchFamily="2" charset="0"/>
              </a:rPr>
              <a:t>• ml model </a:t>
            </a:r>
            <a:r>
              <a:rPr lang="en-GB" b="0" i="0" dirty="0" err="1">
                <a:solidFill>
                  <a:srgbClr val="202124"/>
                </a:solidFill>
                <a:effectLst/>
                <a:latin typeface="Roboto" panose="02000000000000000000" pitchFamily="2" charset="0"/>
              </a:rPr>
              <a:t>eg</a:t>
            </a:r>
            <a:r>
              <a:rPr lang="en-GB" b="0" i="0" dirty="0">
                <a:solidFill>
                  <a:srgbClr val="202124"/>
                </a:solidFill>
                <a:effectLst/>
                <a:latin typeface="Roboto" panose="02000000000000000000" pitchFamily="2" charset="0"/>
              </a:rPr>
              <a:t> transformer trained on valence/arousal (</a:t>
            </a:r>
            <a:r>
              <a:rPr lang="en-GB" b="0" i="0" dirty="0" err="1">
                <a:solidFill>
                  <a:srgbClr val="202124"/>
                </a:solidFill>
                <a:effectLst/>
                <a:latin typeface="Roboto" panose="02000000000000000000" pitchFamily="2" charset="0"/>
              </a:rPr>
              <a:t>soleymani</a:t>
            </a:r>
            <a:r>
              <a:rPr lang="en-GB" b="0" i="0" dirty="0">
                <a:solidFill>
                  <a:srgbClr val="202124"/>
                </a:solidFill>
                <a:effectLst/>
                <a:latin typeface="Roboto" panose="02000000000000000000" pitchFamily="2" charset="0"/>
              </a:rPr>
              <a:t> et al?) - </a:t>
            </a:r>
            <a:r>
              <a:rPr lang="en-GB" b="0" i="0" dirty="0" err="1">
                <a:solidFill>
                  <a:srgbClr val="202124"/>
                </a:solidFill>
                <a:effectLst/>
                <a:latin typeface="Roboto" panose="02000000000000000000" pitchFamily="2" charset="0"/>
              </a:rPr>
              <a:t>benetos</a:t>
            </a:r>
            <a:r>
              <a:rPr lang="en-GB" b="0" i="0" dirty="0">
                <a:solidFill>
                  <a:srgbClr val="202124"/>
                </a:solidFill>
                <a:effectLst/>
                <a:latin typeface="Roboto" panose="02000000000000000000" pitchFamily="2" charset="0"/>
              </a:rPr>
              <a:t> et al 2021? Assumption that git repo using </a:t>
            </a:r>
            <a:r>
              <a:rPr lang="en-GB" b="0" i="0" dirty="0" err="1">
                <a:solidFill>
                  <a:srgbClr val="202124"/>
                </a:solidFill>
                <a:effectLst/>
                <a:latin typeface="Roboto" panose="02000000000000000000" pitchFamily="2" charset="0"/>
              </a:rPr>
              <a:t>Spotipy</a:t>
            </a:r>
            <a:r>
              <a:rPr lang="en-GB" b="0" i="0" dirty="0">
                <a:solidFill>
                  <a:srgbClr val="202124"/>
                </a:solidFill>
                <a:effectLst/>
                <a:latin typeface="Roboto" panose="02000000000000000000" pitchFamily="2" charset="0"/>
              </a:rPr>
              <a:t> won't work any more</a:t>
            </a:r>
            <a:br>
              <a:rPr lang="en-GB" dirty="0"/>
            </a:br>
            <a:r>
              <a:rPr lang="en-GB" b="0" i="0" dirty="0">
                <a:solidFill>
                  <a:srgbClr val="202124"/>
                </a:solidFill>
                <a:effectLst/>
                <a:latin typeface="Roboto" panose="02000000000000000000" pitchFamily="2" charset="0"/>
              </a:rPr>
              <a:t>• library to calculate J&amp;L features - </a:t>
            </a:r>
            <a:r>
              <a:rPr lang="en-GB" b="0" i="0" dirty="0" err="1">
                <a:solidFill>
                  <a:srgbClr val="202124"/>
                </a:solidFill>
                <a:effectLst/>
                <a:latin typeface="Roboto" panose="02000000000000000000" pitchFamily="2" charset="0"/>
              </a:rPr>
              <a:t>librosa</a:t>
            </a:r>
            <a:r>
              <a:rPr lang="en-GB" b="0" i="0" dirty="0">
                <a:solidFill>
                  <a:srgbClr val="202124"/>
                </a:solidFill>
                <a:effectLst/>
                <a:latin typeface="Roboto" panose="02000000000000000000" pitchFamily="2" charset="0"/>
              </a:rPr>
              <a:t>? Super collider?</a:t>
            </a:r>
            <a:br>
              <a:rPr lang="en-GB" dirty="0"/>
            </a:br>
            <a:r>
              <a:rPr lang="en-GB" b="0" i="0" dirty="0">
                <a:solidFill>
                  <a:srgbClr val="202124"/>
                </a:solidFill>
                <a:effectLst/>
                <a:latin typeface="Roboto" panose="02000000000000000000" pitchFamily="2" charset="0"/>
              </a:rPr>
              <a:t>• do I want to get human input for validation? Or is the ranking enough?</a:t>
            </a:r>
            <a:br>
              <a:rPr lang="en-GB" dirty="0"/>
            </a:br>
            <a:r>
              <a:rPr lang="en-GB" b="0" i="0" dirty="0">
                <a:solidFill>
                  <a:srgbClr val="202124"/>
                </a:solidFill>
                <a:effectLst/>
                <a:latin typeface="Roboto" panose="02000000000000000000" pitchFamily="2" charset="0"/>
              </a:rPr>
              <a:t>• Data on popularity of artists in dataset (</a:t>
            </a:r>
            <a:r>
              <a:rPr lang="en-GB" b="0" i="0" dirty="0" err="1">
                <a:solidFill>
                  <a:srgbClr val="202124"/>
                </a:solidFill>
                <a:effectLst/>
                <a:latin typeface="Roboto" panose="02000000000000000000" pitchFamily="2" charset="0"/>
              </a:rPr>
              <a:t>spotipy</a:t>
            </a:r>
            <a:r>
              <a:rPr lang="en-GB" b="0" i="0" dirty="0">
                <a:solidFill>
                  <a:srgbClr val="202124"/>
                </a:solidFill>
                <a:effectLst/>
                <a:latin typeface="Roboto" panose="02000000000000000000" pitchFamily="2" charset="0"/>
              </a:rPr>
              <a:t>?)</a:t>
            </a:r>
            <a:br>
              <a:rPr lang="en-GB" dirty="0"/>
            </a:br>
            <a:r>
              <a:rPr lang="en-GB" b="0" i="0" dirty="0">
                <a:solidFill>
                  <a:srgbClr val="202124"/>
                </a:solidFill>
                <a:effectLst/>
                <a:latin typeface="Roboto" panose="02000000000000000000" pitchFamily="2" charset="0"/>
              </a:rPr>
              <a:t>• Literature survey on MER music emotion recognition, especially anything looking at creativity- MAY INFLUENCE METHOD</a:t>
            </a:r>
            <a:br>
              <a:rPr lang="en-GB" dirty="0"/>
            </a:br>
            <a:r>
              <a:rPr lang="en-GB" b="0" i="0" dirty="0">
                <a:solidFill>
                  <a:srgbClr val="202124"/>
                </a:solidFill>
                <a:effectLst/>
                <a:latin typeface="Roboto" panose="02000000000000000000" pitchFamily="2" charset="0"/>
              </a:rPr>
              <a:t>• Stats method to analyse results across songs</a:t>
            </a:r>
            <a:br>
              <a:rPr lang="en-GB" dirty="0"/>
            </a:br>
            <a:r>
              <a:rPr lang="en-GB" b="0" i="0" dirty="0">
                <a:solidFill>
                  <a:srgbClr val="202124"/>
                </a:solidFill>
                <a:effectLst/>
                <a:latin typeface="Roboto" panose="02000000000000000000" pitchFamily="2" charset="0"/>
              </a:rPr>
              <a:t>• organising data into sets for analysis, need to cross check against data on </a:t>
            </a:r>
            <a:r>
              <a:rPr lang="en-GB" b="0" i="0" dirty="0" err="1">
                <a:solidFill>
                  <a:srgbClr val="202124"/>
                </a:solidFill>
                <a:effectLst/>
                <a:latin typeface="Roboto" panose="02000000000000000000" pitchFamily="2" charset="0"/>
              </a:rPr>
              <a:t>popularity+year</a:t>
            </a:r>
            <a:r>
              <a:rPr lang="en-GB" b="0" i="0" dirty="0">
                <a:solidFill>
                  <a:srgbClr val="202124"/>
                </a:solidFill>
                <a:effectLst/>
                <a:latin typeface="Roboto" panose="02000000000000000000" pitchFamily="2" charset="0"/>
              </a:rPr>
              <a:t> as well as matching across a lead sheet</a:t>
            </a:r>
            <a:br>
              <a:rPr lang="en-GB" dirty="0"/>
            </a:br>
            <a:r>
              <a:rPr lang="en-GB" b="0" i="0" dirty="0">
                <a:solidFill>
                  <a:srgbClr val="202124"/>
                </a:solidFill>
                <a:effectLst/>
                <a:latin typeface="Roboto" panose="02000000000000000000" pitchFamily="2" charset="0"/>
              </a:rPr>
              <a:t>• check for different songs with same name </a:t>
            </a:r>
            <a:r>
              <a:rPr lang="en-GB" b="0" i="0" dirty="0" err="1">
                <a:solidFill>
                  <a:srgbClr val="202124"/>
                </a:solidFill>
                <a:effectLst/>
                <a:latin typeface="Roboto" panose="02000000000000000000" pitchFamily="2" charset="0"/>
              </a:rPr>
              <a:t>eg</a:t>
            </a:r>
            <a:r>
              <a:rPr lang="en-GB" b="0" i="0" dirty="0">
                <a:solidFill>
                  <a:srgbClr val="202124"/>
                </a:solidFill>
                <a:effectLst/>
                <a:latin typeface="Roboto" panose="02000000000000000000" pitchFamily="2" charset="0"/>
              </a:rPr>
              <a:t> moaning</a:t>
            </a:r>
            <a:br>
              <a:rPr lang="en-GB" dirty="0"/>
            </a:br>
            <a:br>
              <a:rPr lang="en-GB" dirty="0"/>
            </a:br>
            <a:r>
              <a:rPr lang="en-GB" b="0" i="0" dirty="0">
                <a:solidFill>
                  <a:srgbClr val="202124"/>
                </a:solidFill>
                <a:effectLst/>
                <a:latin typeface="Roboto" panose="02000000000000000000" pitchFamily="2" charset="0"/>
              </a:rPr>
              <a:t>Method</a:t>
            </a:r>
            <a:br>
              <a:rPr lang="en-GB" dirty="0"/>
            </a:br>
            <a:r>
              <a:rPr lang="en-GB" b="0" i="0" dirty="0">
                <a:solidFill>
                  <a:srgbClr val="202124"/>
                </a:solidFill>
                <a:effectLst/>
                <a:latin typeface="Roboto" panose="02000000000000000000" pitchFamily="2" charset="0"/>
              </a:rPr>
              <a:t>• collect data as above</a:t>
            </a:r>
            <a:br>
              <a:rPr lang="en-GB" dirty="0"/>
            </a:br>
            <a:r>
              <a:rPr lang="en-GB" b="0" i="0" dirty="0">
                <a:solidFill>
                  <a:srgbClr val="202124"/>
                </a:solidFill>
                <a:effectLst/>
                <a:latin typeface="Roboto" panose="02000000000000000000" pitchFamily="2" charset="0"/>
              </a:rPr>
              <a:t>• implement J&amp;L features for input audio with 5d vector as output (is this actually the first paper? See issues)(and Russell model? With 2d output vector, to see if overall emotion has effect). Output = </a:t>
            </a:r>
            <a:r>
              <a:rPr lang="en-GB" b="0" i="0" dirty="0" err="1">
                <a:solidFill>
                  <a:srgbClr val="202124"/>
                </a:solidFill>
                <a:effectLst/>
                <a:latin typeface="Roboto" panose="02000000000000000000" pitchFamily="2" charset="0"/>
              </a:rPr>
              <a:t>emovectors</a:t>
            </a:r>
            <a:r>
              <a:rPr lang="en-GB" b="0" i="0" dirty="0">
                <a:solidFill>
                  <a:srgbClr val="202124"/>
                </a:solidFill>
                <a:effectLst/>
                <a:latin typeface="Roboto" panose="02000000000000000000" pitchFamily="2" charset="0"/>
              </a:rPr>
              <a:t>? (Check if that had been used)</a:t>
            </a:r>
            <a:br>
              <a:rPr lang="en-GB" dirty="0"/>
            </a:br>
            <a:r>
              <a:rPr lang="en-GB" b="0" i="0" dirty="0">
                <a:solidFill>
                  <a:srgbClr val="202124"/>
                </a:solidFill>
                <a:effectLst/>
                <a:latin typeface="Roboto" panose="02000000000000000000" pitchFamily="2" charset="0"/>
              </a:rPr>
              <a:t>• Get </a:t>
            </a:r>
            <a:r>
              <a:rPr lang="en-GB" b="0" i="0" dirty="0" err="1">
                <a:solidFill>
                  <a:srgbClr val="202124"/>
                </a:solidFill>
                <a:effectLst/>
                <a:latin typeface="Roboto" panose="02000000000000000000" pitchFamily="2" charset="0"/>
              </a:rPr>
              <a:t>emovectors</a:t>
            </a:r>
            <a:r>
              <a:rPr lang="en-GB" b="0" i="0" dirty="0">
                <a:solidFill>
                  <a:srgbClr val="202124"/>
                </a:solidFill>
                <a:effectLst/>
                <a:latin typeface="Roboto" panose="02000000000000000000" pitchFamily="2" charset="0"/>
              </a:rPr>
              <a:t> :) for each song in analysis data</a:t>
            </a:r>
            <a:br>
              <a:rPr lang="en-GB" dirty="0"/>
            </a:br>
            <a:r>
              <a:rPr lang="en-GB" b="0" i="0" dirty="0">
                <a:solidFill>
                  <a:srgbClr val="202124"/>
                </a:solidFill>
                <a:effectLst/>
                <a:latin typeface="Roboto" panose="02000000000000000000" pitchFamily="2" charset="0"/>
              </a:rPr>
              <a:t>• Statistical analysis across songs matched to ranking to verify hypothesis</a:t>
            </a:r>
            <a:br>
              <a:rPr lang="en-GB" dirty="0"/>
            </a:br>
            <a:br>
              <a:rPr lang="en-GB" dirty="0"/>
            </a:br>
            <a:r>
              <a:rPr lang="en-GB" b="0" i="0" dirty="0">
                <a:solidFill>
                  <a:srgbClr val="202124"/>
                </a:solidFill>
                <a:effectLst/>
                <a:latin typeface="Roboto" panose="02000000000000000000" pitchFamily="2" charset="0"/>
              </a:rPr>
              <a:t>Issues</a:t>
            </a:r>
            <a:br>
              <a:rPr lang="en-GB" dirty="0"/>
            </a:br>
            <a:r>
              <a:rPr lang="en-GB" b="0" i="0" dirty="0">
                <a:solidFill>
                  <a:srgbClr val="202124"/>
                </a:solidFill>
                <a:effectLst/>
                <a:latin typeface="Roboto" panose="02000000000000000000" pitchFamily="2" charset="0"/>
              </a:rPr>
              <a:t>• isolating individual improvisations vs analysing the whole track- this needs to be clearly linked to the rankings</a:t>
            </a:r>
            <a:br>
              <a:rPr lang="en-GB" dirty="0"/>
            </a:br>
            <a:r>
              <a:rPr lang="en-GB" b="0" i="0" dirty="0">
                <a:solidFill>
                  <a:srgbClr val="202124"/>
                </a:solidFill>
                <a:effectLst/>
                <a:latin typeface="Roboto" panose="02000000000000000000" pitchFamily="2" charset="0"/>
              </a:rPr>
              <a:t>• rankings need to be very solid benchmarks</a:t>
            </a:r>
            <a:br>
              <a:rPr lang="en-GB" dirty="0"/>
            </a:br>
            <a:r>
              <a:rPr lang="en-GB" b="0" i="0" dirty="0">
                <a:solidFill>
                  <a:srgbClr val="202124"/>
                </a:solidFill>
                <a:effectLst/>
                <a:latin typeface="Roboto" panose="02000000000000000000" pitchFamily="2" charset="0"/>
              </a:rPr>
              <a:t>• Is the impro creative because of the individual improvising, or the group? I assume collective creativity - why? Because music impro is inherently social (citation) and group impro is constructed around interaction (cite, jazz theory examples too)</a:t>
            </a:r>
            <a:br>
              <a:rPr lang="en-GB" dirty="0"/>
            </a:br>
            <a:r>
              <a:rPr lang="en-GB" b="0" i="0" dirty="0">
                <a:solidFill>
                  <a:srgbClr val="202124"/>
                </a:solidFill>
                <a:effectLst/>
                <a:latin typeface="Roboto" panose="02000000000000000000" pitchFamily="2" charset="0"/>
              </a:rPr>
              <a:t>* to what extent does the chord sequence/ lead sheet melody influence creativity? In this work, this is controlled for through analysing multiple examples over the same chord sequence. Where possible, will also compare improvisations seeded from different lead sheet melodies, using the same chord sequence </a:t>
            </a:r>
            <a:r>
              <a:rPr lang="en-GB" b="0" i="0" dirty="0" err="1">
                <a:solidFill>
                  <a:srgbClr val="202124"/>
                </a:solidFill>
                <a:effectLst/>
                <a:latin typeface="Roboto" panose="02000000000000000000" pitchFamily="2" charset="0"/>
              </a:rPr>
              <a:t>eg</a:t>
            </a:r>
            <a:r>
              <a:rPr lang="en-GB" b="0" i="0" dirty="0">
                <a:solidFill>
                  <a:srgbClr val="202124"/>
                </a:solidFill>
                <a:effectLst/>
                <a:latin typeface="Roboto" panose="02000000000000000000" pitchFamily="2" charset="0"/>
              </a:rPr>
              <a:t> 12 bar blues, rhythm changes</a:t>
            </a:r>
            <a:br>
              <a:rPr lang="en-GB" dirty="0"/>
            </a:br>
            <a:r>
              <a:rPr lang="en-GB" b="0" i="0" dirty="0">
                <a:solidFill>
                  <a:srgbClr val="202124"/>
                </a:solidFill>
                <a:effectLst/>
                <a:latin typeface="Roboto" panose="02000000000000000000" pitchFamily="2" charset="0"/>
              </a:rPr>
              <a:t>* Rankings will be biased by popularity of the musicians involved and how well known they are - control by looking at tracks matched by rough date, and also will be interesting to evaluate newer tracks by lesser known artists - can I detect up and coming stars? (Can use </a:t>
            </a:r>
            <a:r>
              <a:rPr lang="en-GB" b="0" i="0" dirty="0" err="1">
                <a:solidFill>
                  <a:srgbClr val="202124"/>
                </a:solidFill>
                <a:effectLst/>
                <a:latin typeface="Roboto" panose="02000000000000000000" pitchFamily="2" charset="0"/>
              </a:rPr>
              <a:t>spotipy</a:t>
            </a:r>
            <a:r>
              <a:rPr lang="en-GB" b="0" i="0" dirty="0">
                <a:solidFill>
                  <a:srgbClr val="202124"/>
                </a:solidFill>
                <a:effectLst/>
                <a:latin typeface="Roboto" panose="02000000000000000000" pitchFamily="2" charset="0"/>
              </a:rPr>
              <a:t> for metadata on artist popularity, will need to be scaled relative to all jazz artists in my dataset)</a:t>
            </a:r>
            <a:br>
              <a:rPr lang="en-GB" dirty="0"/>
            </a:br>
            <a:r>
              <a:rPr lang="en-GB" b="0" i="0" dirty="0">
                <a:solidFill>
                  <a:srgbClr val="202124"/>
                </a:solidFill>
                <a:effectLst/>
                <a:latin typeface="Roboto" panose="02000000000000000000" pitchFamily="2" charset="0"/>
              </a:rPr>
              <a:t>* jazz is a term that covers many sub genres, how appropriate is it to compare, say free jazz to dixie? ..... maybe can check this in analysis if deep enough data</a:t>
            </a:r>
            <a:br>
              <a:rPr lang="en-GB" dirty="0"/>
            </a:br>
            <a:r>
              <a:rPr lang="en-GB" b="0" i="0" dirty="0">
                <a:solidFill>
                  <a:srgbClr val="202124"/>
                </a:solidFill>
                <a:effectLst/>
                <a:latin typeface="Roboto" panose="02000000000000000000" pitchFamily="2" charset="0"/>
              </a:rPr>
              <a:t>* what about improvisations that aren't jazz? Maybe </a:t>
            </a:r>
            <a:r>
              <a:rPr lang="en-GB" b="0" i="0" dirty="0" err="1">
                <a:solidFill>
                  <a:srgbClr val="202124"/>
                </a:solidFill>
                <a:effectLst/>
                <a:latin typeface="Roboto" panose="02000000000000000000" pitchFamily="2" charset="0"/>
              </a:rPr>
              <a:t>i</a:t>
            </a:r>
            <a:r>
              <a:rPr lang="en-GB" b="0" i="0" dirty="0">
                <a:solidFill>
                  <a:srgbClr val="202124"/>
                </a:solidFill>
                <a:effectLst/>
                <a:latin typeface="Roboto" panose="02000000000000000000" pitchFamily="2" charset="0"/>
              </a:rPr>
              <a:t> need to be careful here and say 'impro' rather than jazz, though that might not work as the </a:t>
            </a:r>
            <a:r>
              <a:rPr lang="en-GB" b="0" i="0" dirty="0" err="1">
                <a:solidFill>
                  <a:srgbClr val="202124"/>
                </a:solidFill>
                <a:effectLst/>
                <a:latin typeface="Roboto" panose="02000000000000000000" pitchFamily="2" charset="0"/>
              </a:rPr>
              <a:t>leadsheet</a:t>
            </a:r>
            <a:r>
              <a:rPr lang="en-GB" b="0" i="0" dirty="0">
                <a:solidFill>
                  <a:srgbClr val="202124"/>
                </a:solidFill>
                <a:effectLst/>
                <a:latin typeface="Roboto" panose="02000000000000000000" pitchFamily="2" charset="0"/>
              </a:rPr>
              <a:t>/chord sequence idea is inspired by jazz. I need to be careful how to frame this. I can emphasise my scope is on improvisations around a lead sheet/ chord sequence model (explain what this is), typically but not exclusively found in jazz impro... acknowledging too that not all jazz is in this model (I can cite Alex Hawkins as example!)</a:t>
            </a:r>
            <a:br>
              <a:rPr lang="en-GB" dirty="0"/>
            </a:br>
            <a:r>
              <a:rPr lang="en-GB" b="0" i="0" dirty="0">
                <a:solidFill>
                  <a:srgbClr val="202124"/>
                </a:solidFill>
                <a:effectLst/>
                <a:latin typeface="Roboto" panose="02000000000000000000" pitchFamily="2" charset="0"/>
              </a:rPr>
              <a:t>* I assume that for J&amp;L all audio features contribute equally to the emotion... check original paper and any follow up work. Can </a:t>
            </a:r>
            <a:r>
              <a:rPr lang="en-GB" b="0" i="0" dirty="0" err="1">
                <a:solidFill>
                  <a:srgbClr val="202124"/>
                </a:solidFill>
                <a:effectLst/>
                <a:latin typeface="Roboto" panose="02000000000000000000" pitchFamily="2" charset="0"/>
              </a:rPr>
              <a:t>i</a:t>
            </a:r>
            <a:r>
              <a:rPr lang="en-GB" b="0" i="0" dirty="0">
                <a:solidFill>
                  <a:srgbClr val="202124"/>
                </a:solidFill>
                <a:effectLst/>
                <a:latin typeface="Roboto" panose="02000000000000000000" pitchFamily="2" charset="0"/>
              </a:rPr>
              <a:t> validate this against any annotated datasets (ideally jazz)? Is this actually the first paper?</a:t>
            </a:r>
            <a:br>
              <a:rPr lang="en-GB" dirty="0"/>
            </a:br>
            <a:r>
              <a:rPr lang="en-GB" b="0" i="0" dirty="0">
                <a:solidFill>
                  <a:srgbClr val="202124"/>
                </a:solidFill>
                <a:effectLst/>
                <a:latin typeface="Roboto" panose="02000000000000000000" pitchFamily="2" charset="0"/>
              </a:rPr>
              <a:t>* is it worth doing analysis across an artist, to calculate their most creative impro? Might be verifiable against people's rankings? Controversial again otherwise, but possible. Difficulty with groups- what is the artist? The lead name on the record? Or that specific combination of musicians? Could be a fun initial experiment pointing to future work?</a:t>
            </a:r>
            <a:br>
              <a:rPr lang="en-GB" dirty="0"/>
            </a:br>
            <a:br>
              <a:rPr lang="en-GB" dirty="0"/>
            </a:br>
            <a:r>
              <a:rPr lang="en-GB" b="0" i="0" dirty="0">
                <a:solidFill>
                  <a:srgbClr val="202124"/>
                </a:solidFill>
                <a:effectLst/>
                <a:latin typeface="Roboto" panose="02000000000000000000" pitchFamily="2" charset="0"/>
              </a:rPr>
              <a:t>Assumptions:</a:t>
            </a:r>
            <a:br>
              <a:rPr lang="en-GB" dirty="0"/>
            </a:br>
            <a:r>
              <a:rPr lang="en-GB" b="0" i="0" dirty="0">
                <a:solidFill>
                  <a:srgbClr val="202124"/>
                </a:solidFill>
                <a:effectLst/>
                <a:latin typeface="Roboto" panose="02000000000000000000" pitchFamily="2" charset="0"/>
              </a:rPr>
              <a:t>* Improvisation is creative process where the outputs are closely tied to the live process.</a:t>
            </a:r>
            <a:br>
              <a:rPr lang="en-GB" dirty="0"/>
            </a:br>
            <a:r>
              <a:rPr lang="en-GB" b="0" i="0" dirty="0">
                <a:solidFill>
                  <a:srgbClr val="202124"/>
                </a:solidFill>
                <a:effectLst/>
                <a:latin typeface="Roboto" panose="02000000000000000000" pitchFamily="2" charset="0"/>
              </a:rPr>
              <a:t>• emotional content in the music can be used as a proxy for emotional involvement</a:t>
            </a:r>
            <a:br>
              <a:rPr lang="en-GB" dirty="0"/>
            </a:br>
            <a:r>
              <a:rPr lang="en-GB" b="0" i="0" dirty="0">
                <a:solidFill>
                  <a:srgbClr val="202124"/>
                </a:solidFill>
                <a:effectLst/>
                <a:latin typeface="Roboto" panose="02000000000000000000" pitchFamily="2" charset="0"/>
              </a:rPr>
              <a:t>• emotional content can be represented using either Russell valence and arousal model or the 5 key emotions as captured by </a:t>
            </a:r>
            <a:r>
              <a:rPr lang="en-GB" b="0" i="0" dirty="0" err="1">
                <a:solidFill>
                  <a:srgbClr val="202124"/>
                </a:solidFill>
                <a:effectLst/>
                <a:latin typeface="Roboto" panose="02000000000000000000" pitchFamily="2" charset="0"/>
              </a:rPr>
              <a:t>Juslin</a:t>
            </a:r>
            <a:r>
              <a:rPr lang="en-GB" b="0" i="0" dirty="0">
                <a:solidFill>
                  <a:srgbClr val="202124"/>
                </a:solidFill>
                <a:effectLst/>
                <a:latin typeface="Roboto" panose="02000000000000000000" pitchFamily="2" charset="0"/>
              </a:rPr>
              <a:t> and </a:t>
            </a:r>
            <a:r>
              <a:rPr lang="en-GB" b="0" i="0" dirty="0" err="1">
                <a:solidFill>
                  <a:srgbClr val="202124"/>
                </a:solidFill>
                <a:effectLst/>
                <a:latin typeface="Roboto" panose="02000000000000000000" pitchFamily="2" charset="0"/>
              </a:rPr>
              <a:t>Laukka</a:t>
            </a:r>
            <a:r>
              <a:rPr lang="en-GB" b="0" i="0" dirty="0">
                <a:solidFill>
                  <a:srgbClr val="202124"/>
                </a:solidFill>
                <a:effectLst/>
                <a:latin typeface="Roboto" panose="02000000000000000000" pitchFamily="2" charset="0"/>
              </a:rPr>
              <a:t>. Russell ok for summative but not for magnitude, so J&amp;L better?</a:t>
            </a:r>
            <a:br>
              <a:rPr lang="en-GB" dirty="0"/>
            </a:br>
            <a:r>
              <a:rPr lang="en-GB" b="0" i="0" dirty="0">
                <a:solidFill>
                  <a:srgbClr val="202124"/>
                </a:solidFill>
                <a:effectLst/>
                <a:latin typeface="Roboto" panose="02000000000000000000" pitchFamily="2" charset="0"/>
              </a:rPr>
              <a:t>• Intention and emotional involvement are recognised outside my work, as part of the key contributors to musical creativity (alongside social interaction and communication, and domain competence)</a:t>
            </a:r>
            <a:br>
              <a:rPr lang="en-GB" dirty="0"/>
            </a:br>
            <a:r>
              <a:rPr lang="en-GB" b="0" i="0" dirty="0">
                <a:solidFill>
                  <a:srgbClr val="202124"/>
                </a:solidFill>
                <a:effectLst/>
                <a:latin typeface="Roboto" panose="02000000000000000000" pitchFamily="2" charset="0"/>
              </a:rPr>
              <a:t>• I can use 'song' or 'chart' to represent lead sheet plus chord (chart probably better, but more confusing for a non </a:t>
            </a:r>
            <a:r>
              <a:rPr lang="en-GB" b="0" i="0" dirty="0" err="1">
                <a:solidFill>
                  <a:srgbClr val="202124"/>
                </a:solidFill>
                <a:effectLst/>
                <a:latin typeface="Roboto" panose="02000000000000000000" pitchFamily="2" charset="0"/>
              </a:rPr>
              <a:t>jazzer</a:t>
            </a:r>
            <a:r>
              <a:rPr lang="en-GB" b="0" i="0" dirty="0">
                <a:solidFill>
                  <a:srgbClr val="202124"/>
                </a:solidFill>
                <a:effectLst/>
                <a:latin typeface="Roboto" panose="02000000000000000000" pitchFamily="2" charset="0"/>
              </a:rPr>
              <a:t>?)</a:t>
            </a:r>
            <a:br>
              <a:rPr lang="en-GB" dirty="0"/>
            </a:br>
            <a:br>
              <a:rPr lang="en-GB" dirty="0"/>
            </a:br>
            <a:r>
              <a:rPr lang="en-GB" b="0" i="0" dirty="0">
                <a:solidFill>
                  <a:srgbClr val="202124"/>
                </a:solidFill>
                <a:effectLst/>
                <a:latin typeface="Roboto" panose="02000000000000000000" pitchFamily="2" charset="0"/>
              </a:rPr>
              <a:t>Future work</a:t>
            </a:r>
            <a:br>
              <a:rPr lang="en-GB" dirty="0"/>
            </a:br>
            <a:r>
              <a:rPr lang="en-GB" b="0" i="0" dirty="0">
                <a:solidFill>
                  <a:srgbClr val="202124"/>
                </a:solidFill>
                <a:effectLst/>
                <a:latin typeface="Roboto" panose="02000000000000000000" pitchFamily="2" charset="0"/>
              </a:rPr>
              <a:t>• intention - can this be captured by showing presence of a musical narrative? How?</a:t>
            </a:r>
            <a:br>
              <a:rPr lang="en-GB" dirty="0"/>
            </a:br>
            <a:r>
              <a:rPr lang="en-GB" b="0" i="0" dirty="0">
                <a:solidFill>
                  <a:srgbClr val="202124"/>
                </a:solidFill>
                <a:effectLst/>
                <a:latin typeface="Roboto" panose="02000000000000000000" pitchFamily="2" charset="0"/>
              </a:rPr>
              <a:t>• how does the chord sequence influence creativity potential? Future work on optimising chord sequences for creativity</a:t>
            </a:r>
            <a:br>
              <a:rPr lang="en-GB" dirty="0"/>
            </a:br>
            <a:r>
              <a:rPr lang="en-GB" b="0" i="0" dirty="0">
                <a:solidFill>
                  <a:srgbClr val="202124"/>
                </a:solidFill>
                <a:effectLst/>
                <a:latin typeface="Roboto" panose="02000000000000000000" pitchFamily="2" charset="0"/>
              </a:rPr>
              <a:t>• could analyse creativity of an individual artist across different groups.. see in what groups they (collectively) produce most creative impro..... but difficult to do without</a:t>
            </a:r>
            <a:endParaRPr lang="en-GB" dirty="0"/>
          </a:p>
        </p:txBody>
      </p:sp>
      <p:sp>
        <p:nvSpPr>
          <p:cNvPr id="4" name="Slide Number Placeholder 3">
            <a:extLst>
              <a:ext uri="{FF2B5EF4-FFF2-40B4-BE49-F238E27FC236}">
                <a16:creationId xmlns:a16="http://schemas.microsoft.com/office/drawing/2014/main" id="{F85D318B-4E8B-9093-E5D9-24C5788F6A2F}"/>
              </a:ext>
            </a:extLst>
          </p:cNvPr>
          <p:cNvSpPr>
            <a:spLocks noGrp="1"/>
          </p:cNvSpPr>
          <p:nvPr>
            <p:ph type="sldNum" sz="quarter" idx="5"/>
          </p:nvPr>
        </p:nvSpPr>
        <p:spPr/>
        <p:txBody>
          <a:bodyPr/>
          <a:lstStyle/>
          <a:p>
            <a:fld id="{096EE22E-1E2D-1F48-A82F-5A2C2FD2407B}" type="slidenum">
              <a:rPr lang="en-GB" smtClean="0"/>
              <a:t>32</a:t>
            </a:fld>
            <a:endParaRPr lang="en-GB"/>
          </a:p>
        </p:txBody>
      </p:sp>
    </p:spTree>
    <p:extLst>
      <p:ext uri="{BB962C8B-B14F-4D97-AF65-F5344CB8AC3E}">
        <p14:creationId xmlns:p14="http://schemas.microsoft.com/office/powerpoint/2010/main" val="28868135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55338F-5E55-DFD0-342E-316E5F25FA5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E6D5AF-BE97-59AC-0DEF-C350A683F5A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B9B3C4E-049E-10E2-E2FC-063648AE6007}"/>
              </a:ext>
            </a:extLst>
          </p:cNvPr>
          <p:cNvSpPr>
            <a:spLocks noGrp="1"/>
          </p:cNvSpPr>
          <p:nvPr>
            <p:ph type="body" idx="1"/>
          </p:nvPr>
        </p:nvSpPr>
        <p:spPr/>
        <p:txBody>
          <a:bodyPr/>
          <a:lstStyle/>
          <a:p>
            <a:r>
              <a:rPr lang="en-GB" b="0" i="0" dirty="0">
                <a:solidFill>
                  <a:srgbClr val="202124"/>
                </a:solidFill>
                <a:effectLst/>
                <a:latin typeface="Roboto" panose="020F0502020204030204" pitchFamily="34" charset="0"/>
              </a:rPr>
              <a:t>Hypothesis: </a:t>
            </a:r>
            <a:br>
              <a:rPr lang="en-GB" dirty="0"/>
            </a:br>
            <a:r>
              <a:rPr lang="en-GB" b="0" i="0" dirty="0">
                <a:solidFill>
                  <a:srgbClr val="202124"/>
                </a:solidFill>
                <a:effectLst/>
                <a:latin typeface="Roboto" panose="02000000000000000000" pitchFamily="2" charset="0"/>
              </a:rPr>
              <a:t>• if an improvisation contains more evidence of emotion-laden content, it is more likely to be recognised as creative</a:t>
            </a:r>
            <a:br>
              <a:rPr lang="en-GB" dirty="0"/>
            </a:br>
            <a:br>
              <a:rPr lang="en-GB" dirty="0"/>
            </a:br>
            <a:r>
              <a:rPr lang="en-GB" b="0" i="0" dirty="0">
                <a:solidFill>
                  <a:srgbClr val="202124"/>
                </a:solidFill>
                <a:effectLst/>
                <a:latin typeface="Roboto" panose="02000000000000000000" pitchFamily="2" charset="0"/>
              </a:rPr>
              <a:t>What do I need</a:t>
            </a:r>
            <a:br>
              <a:rPr lang="en-GB" dirty="0"/>
            </a:br>
            <a:r>
              <a:rPr lang="en-GB" b="0" i="0" dirty="0">
                <a:solidFill>
                  <a:srgbClr val="202124"/>
                </a:solidFill>
                <a:effectLst/>
                <a:latin typeface="Roboto" panose="02000000000000000000" pitchFamily="2" charset="0"/>
              </a:rPr>
              <a:t>• data ranking most creative improvisations</a:t>
            </a:r>
            <a:br>
              <a:rPr lang="en-GB" dirty="0"/>
            </a:br>
            <a:r>
              <a:rPr lang="en-GB" b="0" i="0" dirty="0">
                <a:solidFill>
                  <a:srgbClr val="202124"/>
                </a:solidFill>
                <a:effectLst/>
                <a:latin typeface="Roboto" panose="02000000000000000000" pitchFamily="2" charset="0"/>
              </a:rPr>
              <a:t>• data for multiple improvisations</a:t>
            </a:r>
            <a:br>
              <a:rPr lang="en-GB" dirty="0"/>
            </a:br>
            <a:r>
              <a:rPr lang="en-GB" b="0" i="0" dirty="0">
                <a:solidFill>
                  <a:srgbClr val="202124"/>
                </a:solidFill>
                <a:effectLst/>
                <a:latin typeface="Roboto" panose="02000000000000000000" pitchFamily="2" charset="0"/>
              </a:rPr>
              <a:t>• ml model </a:t>
            </a:r>
            <a:r>
              <a:rPr lang="en-GB" b="0" i="0" dirty="0" err="1">
                <a:solidFill>
                  <a:srgbClr val="202124"/>
                </a:solidFill>
                <a:effectLst/>
                <a:latin typeface="Roboto" panose="02000000000000000000" pitchFamily="2" charset="0"/>
              </a:rPr>
              <a:t>eg</a:t>
            </a:r>
            <a:r>
              <a:rPr lang="en-GB" b="0" i="0" dirty="0">
                <a:solidFill>
                  <a:srgbClr val="202124"/>
                </a:solidFill>
                <a:effectLst/>
                <a:latin typeface="Roboto" panose="02000000000000000000" pitchFamily="2" charset="0"/>
              </a:rPr>
              <a:t> transformer trained on valence/arousal (</a:t>
            </a:r>
            <a:r>
              <a:rPr lang="en-GB" b="0" i="0" dirty="0" err="1">
                <a:solidFill>
                  <a:srgbClr val="202124"/>
                </a:solidFill>
                <a:effectLst/>
                <a:latin typeface="Roboto" panose="02000000000000000000" pitchFamily="2" charset="0"/>
              </a:rPr>
              <a:t>soleymani</a:t>
            </a:r>
            <a:r>
              <a:rPr lang="en-GB" b="0" i="0" dirty="0">
                <a:solidFill>
                  <a:srgbClr val="202124"/>
                </a:solidFill>
                <a:effectLst/>
                <a:latin typeface="Roboto" panose="02000000000000000000" pitchFamily="2" charset="0"/>
              </a:rPr>
              <a:t> et al?) - </a:t>
            </a:r>
            <a:r>
              <a:rPr lang="en-GB" b="0" i="0" dirty="0" err="1">
                <a:solidFill>
                  <a:srgbClr val="202124"/>
                </a:solidFill>
                <a:effectLst/>
                <a:latin typeface="Roboto" panose="02000000000000000000" pitchFamily="2" charset="0"/>
              </a:rPr>
              <a:t>benetos</a:t>
            </a:r>
            <a:r>
              <a:rPr lang="en-GB" b="0" i="0" dirty="0">
                <a:solidFill>
                  <a:srgbClr val="202124"/>
                </a:solidFill>
                <a:effectLst/>
                <a:latin typeface="Roboto" panose="02000000000000000000" pitchFamily="2" charset="0"/>
              </a:rPr>
              <a:t> et al 2021? Assumption that git repo using </a:t>
            </a:r>
            <a:r>
              <a:rPr lang="en-GB" b="0" i="0" dirty="0" err="1">
                <a:solidFill>
                  <a:srgbClr val="202124"/>
                </a:solidFill>
                <a:effectLst/>
                <a:latin typeface="Roboto" panose="02000000000000000000" pitchFamily="2" charset="0"/>
              </a:rPr>
              <a:t>Spotipy</a:t>
            </a:r>
            <a:r>
              <a:rPr lang="en-GB" b="0" i="0" dirty="0">
                <a:solidFill>
                  <a:srgbClr val="202124"/>
                </a:solidFill>
                <a:effectLst/>
                <a:latin typeface="Roboto" panose="02000000000000000000" pitchFamily="2" charset="0"/>
              </a:rPr>
              <a:t> won't work any more</a:t>
            </a:r>
            <a:br>
              <a:rPr lang="en-GB" dirty="0"/>
            </a:br>
            <a:r>
              <a:rPr lang="en-GB" b="0" i="0" dirty="0">
                <a:solidFill>
                  <a:srgbClr val="202124"/>
                </a:solidFill>
                <a:effectLst/>
                <a:latin typeface="Roboto" panose="02000000000000000000" pitchFamily="2" charset="0"/>
              </a:rPr>
              <a:t>• library to calculate J&amp;L features - </a:t>
            </a:r>
            <a:r>
              <a:rPr lang="en-GB" b="0" i="0" dirty="0" err="1">
                <a:solidFill>
                  <a:srgbClr val="202124"/>
                </a:solidFill>
                <a:effectLst/>
                <a:latin typeface="Roboto" panose="02000000000000000000" pitchFamily="2" charset="0"/>
              </a:rPr>
              <a:t>librosa</a:t>
            </a:r>
            <a:r>
              <a:rPr lang="en-GB" b="0" i="0" dirty="0">
                <a:solidFill>
                  <a:srgbClr val="202124"/>
                </a:solidFill>
                <a:effectLst/>
                <a:latin typeface="Roboto" panose="02000000000000000000" pitchFamily="2" charset="0"/>
              </a:rPr>
              <a:t>? Super collider?</a:t>
            </a:r>
            <a:br>
              <a:rPr lang="en-GB" dirty="0"/>
            </a:br>
            <a:r>
              <a:rPr lang="en-GB" b="0" i="0" dirty="0">
                <a:solidFill>
                  <a:srgbClr val="202124"/>
                </a:solidFill>
                <a:effectLst/>
                <a:latin typeface="Roboto" panose="02000000000000000000" pitchFamily="2" charset="0"/>
              </a:rPr>
              <a:t>• do I want to get human input for validation? Or is the ranking enough?</a:t>
            </a:r>
            <a:br>
              <a:rPr lang="en-GB" dirty="0"/>
            </a:br>
            <a:r>
              <a:rPr lang="en-GB" b="0" i="0" dirty="0">
                <a:solidFill>
                  <a:srgbClr val="202124"/>
                </a:solidFill>
                <a:effectLst/>
                <a:latin typeface="Roboto" panose="02000000000000000000" pitchFamily="2" charset="0"/>
              </a:rPr>
              <a:t>• Data on popularity of artists in dataset (</a:t>
            </a:r>
            <a:r>
              <a:rPr lang="en-GB" b="0" i="0" dirty="0" err="1">
                <a:solidFill>
                  <a:srgbClr val="202124"/>
                </a:solidFill>
                <a:effectLst/>
                <a:latin typeface="Roboto" panose="02000000000000000000" pitchFamily="2" charset="0"/>
              </a:rPr>
              <a:t>spotipy</a:t>
            </a:r>
            <a:r>
              <a:rPr lang="en-GB" b="0" i="0" dirty="0">
                <a:solidFill>
                  <a:srgbClr val="202124"/>
                </a:solidFill>
                <a:effectLst/>
                <a:latin typeface="Roboto" panose="02000000000000000000" pitchFamily="2" charset="0"/>
              </a:rPr>
              <a:t>?)</a:t>
            </a:r>
            <a:br>
              <a:rPr lang="en-GB" dirty="0"/>
            </a:br>
            <a:r>
              <a:rPr lang="en-GB" b="0" i="0" dirty="0">
                <a:solidFill>
                  <a:srgbClr val="202124"/>
                </a:solidFill>
                <a:effectLst/>
                <a:latin typeface="Roboto" panose="02000000000000000000" pitchFamily="2" charset="0"/>
              </a:rPr>
              <a:t>• Literature survey on MER music emotion recognition, especially anything looking at creativity- MAY INFLUENCE METHOD</a:t>
            </a:r>
            <a:br>
              <a:rPr lang="en-GB" dirty="0"/>
            </a:br>
            <a:r>
              <a:rPr lang="en-GB" b="0" i="0" dirty="0">
                <a:solidFill>
                  <a:srgbClr val="202124"/>
                </a:solidFill>
                <a:effectLst/>
                <a:latin typeface="Roboto" panose="02000000000000000000" pitchFamily="2" charset="0"/>
              </a:rPr>
              <a:t>• Stats method to analyse results across songs</a:t>
            </a:r>
            <a:br>
              <a:rPr lang="en-GB" dirty="0"/>
            </a:br>
            <a:r>
              <a:rPr lang="en-GB" b="0" i="0" dirty="0">
                <a:solidFill>
                  <a:srgbClr val="202124"/>
                </a:solidFill>
                <a:effectLst/>
                <a:latin typeface="Roboto" panose="02000000000000000000" pitchFamily="2" charset="0"/>
              </a:rPr>
              <a:t>• organising data into sets for analysis, need to cross check against data on </a:t>
            </a:r>
            <a:r>
              <a:rPr lang="en-GB" b="0" i="0" dirty="0" err="1">
                <a:solidFill>
                  <a:srgbClr val="202124"/>
                </a:solidFill>
                <a:effectLst/>
                <a:latin typeface="Roboto" panose="02000000000000000000" pitchFamily="2" charset="0"/>
              </a:rPr>
              <a:t>popularity+year</a:t>
            </a:r>
            <a:r>
              <a:rPr lang="en-GB" b="0" i="0" dirty="0">
                <a:solidFill>
                  <a:srgbClr val="202124"/>
                </a:solidFill>
                <a:effectLst/>
                <a:latin typeface="Roboto" panose="02000000000000000000" pitchFamily="2" charset="0"/>
              </a:rPr>
              <a:t> as well as matching across a lead sheet</a:t>
            </a:r>
            <a:br>
              <a:rPr lang="en-GB" dirty="0"/>
            </a:br>
            <a:r>
              <a:rPr lang="en-GB" b="0" i="0" dirty="0">
                <a:solidFill>
                  <a:srgbClr val="202124"/>
                </a:solidFill>
                <a:effectLst/>
                <a:latin typeface="Roboto" panose="02000000000000000000" pitchFamily="2" charset="0"/>
              </a:rPr>
              <a:t>• check for different songs with same name </a:t>
            </a:r>
            <a:r>
              <a:rPr lang="en-GB" b="0" i="0" dirty="0" err="1">
                <a:solidFill>
                  <a:srgbClr val="202124"/>
                </a:solidFill>
                <a:effectLst/>
                <a:latin typeface="Roboto" panose="02000000000000000000" pitchFamily="2" charset="0"/>
              </a:rPr>
              <a:t>eg</a:t>
            </a:r>
            <a:r>
              <a:rPr lang="en-GB" b="0" i="0" dirty="0">
                <a:solidFill>
                  <a:srgbClr val="202124"/>
                </a:solidFill>
                <a:effectLst/>
                <a:latin typeface="Roboto" panose="02000000000000000000" pitchFamily="2" charset="0"/>
              </a:rPr>
              <a:t> moaning</a:t>
            </a:r>
            <a:br>
              <a:rPr lang="en-GB" dirty="0"/>
            </a:br>
            <a:br>
              <a:rPr lang="en-GB" dirty="0"/>
            </a:br>
            <a:r>
              <a:rPr lang="en-GB" b="0" i="0" dirty="0">
                <a:solidFill>
                  <a:srgbClr val="202124"/>
                </a:solidFill>
                <a:effectLst/>
                <a:latin typeface="Roboto" panose="02000000000000000000" pitchFamily="2" charset="0"/>
              </a:rPr>
              <a:t>Method</a:t>
            </a:r>
            <a:br>
              <a:rPr lang="en-GB" dirty="0"/>
            </a:br>
            <a:r>
              <a:rPr lang="en-GB" b="0" i="0" dirty="0">
                <a:solidFill>
                  <a:srgbClr val="202124"/>
                </a:solidFill>
                <a:effectLst/>
                <a:latin typeface="Roboto" panose="02000000000000000000" pitchFamily="2" charset="0"/>
              </a:rPr>
              <a:t>• collect data as above</a:t>
            </a:r>
            <a:br>
              <a:rPr lang="en-GB" dirty="0"/>
            </a:br>
            <a:r>
              <a:rPr lang="en-GB" b="0" i="0" dirty="0">
                <a:solidFill>
                  <a:srgbClr val="202124"/>
                </a:solidFill>
                <a:effectLst/>
                <a:latin typeface="Roboto" panose="02000000000000000000" pitchFamily="2" charset="0"/>
              </a:rPr>
              <a:t>• implement J&amp;L features for input audio with 5d vector as output (is this actually the first paper? See issues)(and Russell model? With 2d output vector, to see if overall emotion has effect). Output = </a:t>
            </a:r>
            <a:r>
              <a:rPr lang="en-GB" b="0" i="0" dirty="0" err="1">
                <a:solidFill>
                  <a:srgbClr val="202124"/>
                </a:solidFill>
                <a:effectLst/>
                <a:latin typeface="Roboto" panose="02000000000000000000" pitchFamily="2" charset="0"/>
              </a:rPr>
              <a:t>emovectors</a:t>
            </a:r>
            <a:r>
              <a:rPr lang="en-GB" b="0" i="0" dirty="0">
                <a:solidFill>
                  <a:srgbClr val="202124"/>
                </a:solidFill>
                <a:effectLst/>
                <a:latin typeface="Roboto" panose="02000000000000000000" pitchFamily="2" charset="0"/>
              </a:rPr>
              <a:t>? (Check if that had been used)</a:t>
            </a:r>
            <a:br>
              <a:rPr lang="en-GB" dirty="0"/>
            </a:br>
            <a:r>
              <a:rPr lang="en-GB" b="0" i="0" dirty="0">
                <a:solidFill>
                  <a:srgbClr val="202124"/>
                </a:solidFill>
                <a:effectLst/>
                <a:latin typeface="Roboto" panose="02000000000000000000" pitchFamily="2" charset="0"/>
              </a:rPr>
              <a:t>• Get </a:t>
            </a:r>
            <a:r>
              <a:rPr lang="en-GB" b="0" i="0" dirty="0" err="1">
                <a:solidFill>
                  <a:srgbClr val="202124"/>
                </a:solidFill>
                <a:effectLst/>
                <a:latin typeface="Roboto" panose="02000000000000000000" pitchFamily="2" charset="0"/>
              </a:rPr>
              <a:t>emovectors</a:t>
            </a:r>
            <a:r>
              <a:rPr lang="en-GB" b="0" i="0" dirty="0">
                <a:solidFill>
                  <a:srgbClr val="202124"/>
                </a:solidFill>
                <a:effectLst/>
                <a:latin typeface="Roboto" panose="02000000000000000000" pitchFamily="2" charset="0"/>
              </a:rPr>
              <a:t> :) for each song in analysis data</a:t>
            </a:r>
            <a:br>
              <a:rPr lang="en-GB" dirty="0"/>
            </a:br>
            <a:r>
              <a:rPr lang="en-GB" b="0" i="0" dirty="0">
                <a:solidFill>
                  <a:srgbClr val="202124"/>
                </a:solidFill>
                <a:effectLst/>
                <a:latin typeface="Roboto" panose="02000000000000000000" pitchFamily="2" charset="0"/>
              </a:rPr>
              <a:t>• Statistical analysis across songs matched to ranking to verify hypothesis</a:t>
            </a:r>
            <a:br>
              <a:rPr lang="en-GB" dirty="0"/>
            </a:br>
            <a:br>
              <a:rPr lang="en-GB" dirty="0"/>
            </a:br>
            <a:r>
              <a:rPr lang="en-GB" b="0" i="0" dirty="0">
                <a:solidFill>
                  <a:srgbClr val="202124"/>
                </a:solidFill>
                <a:effectLst/>
                <a:latin typeface="Roboto" panose="02000000000000000000" pitchFamily="2" charset="0"/>
              </a:rPr>
              <a:t>Issues</a:t>
            </a:r>
            <a:br>
              <a:rPr lang="en-GB" dirty="0"/>
            </a:br>
            <a:r>
              <a:rPr lang="en-GB" b="0" i="0" dirty="0">
                <a:solidFill>
                  <a:srgbClr val="202124"/>
                </a:solidFill>
                <a:effectLst/>
                <a:latin typeface="Roboto" panose="02000000000000000000" pitchFamily="2" charset="0"/>
              </a:rPr>
              <a:t>• isolating individual improvisations vs analysing the whole track- this needs to be clearly linked to the rankings</a:t>
            </a:r>
            <a:br>
              <a:rPr lang="en-GB" dirty="0"/>
            </a:br>
            <a:r>
              <a:rPr lang="en-GB" b="0" i="0" dirty="0">
                <a:solidFill>
                  <a:srgbClr val="202124"/>
                </a:solidFill>
                <a:effectLst/>
                <a:latin typeface="Roboto" panose="02000000000000000000" pitchFamily="2" charset="0"/>
              </a:rPr>
              <a:t>• rankings need to be very solid benchmarks</a:t>
            </a:r>
            <a:br>
              <a:rPr lang="en-GB" dirty="0"/>
            </a:br>
            <a:r>
              <a:rPr lang="en-GB" b="0" i="0" dirty="0">
                <a:solidFill>
                  <a:srgbClr val="202124"/>
                </a:solidFill>
                <a:effectLst/>
                <a:latin typeface="Roboto" panose="02000000000000000000" pitchFamily="2" charset="0"/>
              </a:rPr>
              <a:t>• Is the impro creative because of the individual improvising, or the group? I assume collective creativity - why? Because music impro is inherently social (citation) and group impro is constructed around interaction (cite, jazz theory examples too)</a:t>
            </a:r>
            <a:br>
              <a:rPr lang="en-GB" dirty="0"/>
            </a:br>
            <a:r>
              <a:rPr lang="en-GB" b="0" i="0" dirty="0">
                <a:solidFill>
                  <a:srgbClr val="202124"/>
                </a:solidFill>
                <a:effectLst/>
                <a:latin typeface="Roboto" panose="02000000000000000000" pitchFamily="2" charset="0"/>
              </a:rPr>
              <a:t>* to what extent does the chord sequence/ lead sheet melody influence creativity? In this work, this is controlled for through analysing multiple examples over the same chord sequence. Where possible, will also compare improvisations seeded from different lead sheet melodies, using the same chord sequence </a:t>
            </a:r>
            <a:r>
              <a:rPr lang="en-GB" b="0" i="0" dirty="0" err="1">
                <a:solidFill>
                  <a:srgbClr val="202124"/>
                </a:solidFill>
                <a:effectLst/>
                <a:latin typeface="Roboto" panose="02000000000000000000" pitchFamily="2" charset="0"/>
              </a:rPr>
              <a:t>eg</a:t>
            </a:r>
            <a:r>
              <a:rPr lang="en-GB" b="0" i="0" dirty="0">
                <a:solidFill>
                  <a:srgbClr val="202124"/>
                </a:solidFill>
                <a:effectLst/>
                <a:latin typeface="Roboto" panose="02000000000000000000" pitchFamily="2" charset="0"/>
              </a:rPr>
              <a:t> 12 bar blues, rhythm changes</a:t>
            </a:r>
            <a:br>
              <a:rPr lang="en-GB" dirty="0"/>
            </a:br>
            <a:r>
              <a:rPr lang="en-GB" b="0" i="0" dirty="0">
                <a:solidFill>
                  <a:srgbClr val="202124"/>
                </a:solidFill>
                <a:effectLst/>
                <a:latin typeface="Roboto" panose="02000000000000000000" pitchFamily="2" charset="0"/>
              </a:rPr>
              <a:t>* Rankings will be biased by popularity of the musicians involved and how well known they are - control by looking at tracks matched by rough date, and also will be interesting to evaluate newer tracks by lesser known artists - can I detect up and coming stars? (Can use </a:t>
            </a:r>
            <a:r>
              <a:rPr lang="en-GB" b="0" i="0" dirty="0" err="1">
                <a:solidFill>
                  <a:srgbClr val="202124"/>
                </a:solidFill>
                <a:effectLst/>
                <a:latin typeface="Roboto" panose="02000000000000000000" pitchFamily="2" charset="0"/>
              </a:rPr>
              <a:t>spotipy</a:t>
            </a:r>
            <a:r>
              <a:rPr lang="en-GB" b="0" i="0" dirty="0">
                <a:solidFill>
                  <a:srgbClr val="202124"/>
                </a:solidFill>
                <a:effectLst/>
                <a:latin typeface="Roboto" panose="02000000000000000000" pitchFamily="2" charset="0"/>
              </a:rPr>
              <a:t> for metadata on artist popularity, will need to be scaled relative to all jazz artists in my dataset)</a:t>
            </a:r>
            <a:br>
              <a:rPr lang="en-GB" dirty="0"/>
            </a:br>
            <a:r>
              <a:rPr lang="en-GB" b="0" i="0" dirty="0">
                <a:solidFill>
                  <a:srgbClr val="202124"/>
                </a:solidFill>
                <a:effectLst/>
                <a:latin typeface="Roboto" panose="02000000000000000000" pitchFamily="2" charset="0"/>
              </a:rPr>
              <a:t>* jazz is a term that covers many sub genres, how appropriate is it to compare, say free jazz to dixie? ..... maybe can check this in analysis if deep enough data</a:t>
            </a:r>
            <a:br>
              <a:rPr lang="en-GB" dirty="0"/>
            </a:br>
            <a:r>
              <a:rPr lang="en-GB" b="0" i="0" dirty="0">
                <a:solidFill>
                  <a:srgbClr val="202124"/>
                </a:solidFill>
                <a:effectLst/>
                <a:latin typeface="Roboto" panose="02000000000000000000" pitchFamily="2" charset="0"/>
              </a:rPr>
              <a:t>* what about improvisations that aren't jazz? Maybe </a:t>
            </a:r>
            <a:r>
              <a:rPr lang="en-GB" b="0" i="0" dirty="0" err="1">
                <a:solidFill>
                  <a:srgbClr val="202124"/>
                </a:solidFill>
                <a:effectLst/>
                <a:latin typeface="Roboto" panose="02000000000000000000" pitchFamily="2" charset="0"/>
              </a:rPr>
              <a:t>i</a:t>
            </a:r>
            <a:r>
              <a:rPr lang="en-GB" b="0" i="0" dirty="0">
                <a:solidFill>
                  <a:srgbClr val="202124"/>
                </a:solidFill>
                <a:effectLst/>
                <a:latin typeface="Roboto" panose="02000000000000000000" pitchFamily="2" charset="0"/>
              </a:rPr>
              <a:t> need to be careful here and say 'impro' rather than jazz, though that might not work as the </a:t>
            </a:r>
            <a:r>
              <a:rPr lang="en-GB" b="0" i="0" dirty="0" err="1">
                <a:solidFill>
                  <a:srgbClr val="202124"/>
                </a:solidFill>
                <a:effectLst/>
                <a:latin typeface="Roboto" panose="02000000000000000000" pitchFamily="2" charset="0"/>
              </a:rPr>
              <a:t>leadsheet</a:t>
            </a:r>
            <a:r>
              <a:rPr lang="en-GB" b="0" i="0" dirty="0">
                <a:solidFill>
                  <a:srgbClr val="202124"/>
                </a:solidFill>
                <a:effectLst/>
                <a:latin typeface="Roboto" panose="02000000000000000000" pitchFamily="2" charset="0"/>
              </a:rPr>
              <a:t>/chord sequence idea is inspired by jazz. I need to be careful how to frame this. I can emphasise my scope is on improvisations around a lead sheet/ chord sequence model (explain what this is), typically but not exclusively found in jazz impro... acknowledging too that not all jazz is in this model (I can cite Alex Hawkins as example!)</a:t>
            </a:r>
            <a:br>
              <a:rPr lang="en-GB" dirty="0"/>
            </a:br>
            <a:r>
              <a:rPr lang="en-GB" b="0" i="0" dirty="0">
                <a:solidFill>
                  <a:srgbClr val="202124"/>
                </a:solidFill>
                <a:effectLst/>
                <a:latin typeface="Roboto" panose="02000000000000000000" pitchFamily="2" charset="0"/>
              </a:rPr>
              <a:t>* I assume that for J&amp;L all audio features contribute equally to the emotion... check original paper and any follow up work. Can </a:t>
            </a:r>
            <a:r>
              <a:rPr lang="en-GB" b="0" i="0" dirty="0" err="1">
                <a:solidFill>
                  <a:srgbClr val="202124"/>
                </a:solidFill>
                <a:effectLst/>
                <a:latin typeface="Roboto" panose="02000000000000000000" pitchFamily="2" charset="0"/>
              </a:rPr>
              <a:t>i</a:t>
            </a:r>
            <a:r>
              <a:rPr lang="en-GB" b="0" i="0" dirty="0">
                <a:solidFill>
                  <a:srgbClr val="202124"/>
                </a:solidFill>
                <a:effectLst/>
                <a:latin typeface="Roboto" panose="02000000000000000000" pitchFamily="2" charset="0"/>
              </a:rPr>
              <a:t> validate this against any annotated datasets (ideally jazz)? Is this actually the first paper?</a:t>
            </a:r>
            <a:br>
              <a:rPr lang="en-GB" dirty="0"/>
            </a:br>
            <a:r>
              <a:rPr lang="en-GB" b="0" i="0" dirty="0">
                <a:solidFill>
                  <a:srgbClr val="202124"/>
                </a:solidFill>
                <a:effectLst/>
                <a:latin typeface="Roboto" panose="02000000000000000000" pitchFamily="2" charset="0"/>
              </a:rPr>
              <a:t>* is it worth doing analysis across an artist, to calculate their most creative impro? Might be verifiable against people's rankings? Controversial again otherwise, but possible. Difficulty with groups- what is the artist? The lead name on the record? Or that specific combination of musicians? Could be a fun initial experiment pointing to future work?</a:t>
            </a:r>
            <a:br>
              <a:rPr lang="en-GB" dirty="0"/>
            </a:br>
            <a:br>
              <a:rPr lang="en-GB" dirty="0"/>
            </a:br>
            <a:r>
              <a:rPr lang="en-GB" b="0" i="0" dirty="0">
                <a:solidFill>
                  <a:srgbClr val="202124"/>
                </a:solidFill>
                <a:effectLst/>
                <a:latin typeface="Roboto" panose="02000000000000000000" pitchFamily="2" charset="0"/>
              </a:rPr>
              <a:t>Assumptions:</a:t>
            </a:r>
            <a:br>
              <a:rPr lang="en-GB" dirty="0"/>
            </a:br>
            <a:r>
              <a:rPr lang="en-GB" b="0" i="0" dirty="0">
                <a:solidFill>
                  <a:srgbClr val="202124"/>
                </a:solidFill>
                <a:effectLst/>
                <a:latin typeface="Roboto" panose="02000000000000000000" pitchFamily="2" charset="0"/>
              </a:rPr>
              <a:t>* Improvisation is creative process where the outputs are closely tied to the live process.</a:t>
            </a:r>
            <a:br>
              <a:rPr lang="en-GB" dirty="0"/>
            </a:br>
            <a:r>
              <a:rPr lang="en-GB" b="0" i="0" dirty="0">
                <a:solidFill>
                  <a:srgbClr val="202124"/>
                </a:solidFill>
                <a:effectLst/>
                <a:latin typeface="Roboto" panose="02000000000000000000" pitchFamily="2" charset="0"/>
              </a:rPr>
              <a:t>• emotional content in the music can be used as a proxy for emotional involvement</a:t>
            </a:r>
            <a:br>
              <a:rPr lang="en-GB" dirty="0"/>
            </a:br>
            <a:r>
              <a:rPr lang="en-GB" b="0" i="0" dirty="0">
                <a:solidFill>
                  <a:srgbClr val="202124"/>
                </a:solidFill>
                <a:effectLst/>
                <a:latin typeface="Roboto" panose="02000000000000000000" pitchFamily="2" charset="0"/>
              </a:rPr>
              <a:t>• emotional content can be represented using either Russell valence and arousal model or the 5 key emotions as captured by </a:t>
            </a:r>
            <a:r>
              <a:rPr lang="en-GB" b="0" i="0" dirty="0" err="1">
                <a:solidFill>
                  <a:srgbClr val="202124"/>
                </a:solidFill>
                <a:effectLst/>
                <a:latin typeface="Roboto" panose="02000000000000000000" pitchFamily="2" charset="0"/>
              </a:rPr>
              <a:t>Juslin</a:t>
            </a:r>
            <a:r>
              <a:rPr lang="en-GB" b="0" i="0" dirty="0">
                <a:solidFill>
                  <a:srgbClr val="202124"/>
                </a:solidFill>
                <a:effectLst/>
                <a:latin typeface="Roboto" panose="02000000000000000000" pitchFamily="2" charset="0"/>
              </a:rPr>
              <a:t> and </a:t>
            </a:r>
            <a:r>
              <a:rPr lang="en-GB" b="0" i="0" dirty="0" err="1">
                <a:solidFill>
                  <a:srgbClr val="202124"/>
                </a:solidFill>
                <a:effectLst/>
                <a:latin typeface="Roboto" panose="02000000000000000000" pitchFamily="2" charset="0"/>
              </a:rPr>
              <a:t>Laukka</a:t>
            </a:r>
            <a:r>
              <a:rPr lang="en-GB" b="0" i="0" dirty="0">
                <a:solidFill>
                  <a:srgbClr val="202124"/>
                </a:solidFill>
                <a:effectLst/>
                <a:latin typeface="Roboto" panose="02000000000000000000" pitchFamily="2" charset="0"/>
              </a:rPr>
              <a:t>. Russell ok for summative but not for magnitude, so J&amp;L better?</a:t>
            </a:r>
            <a:br>
              <a:rPr lang="en-GB" dirty="0"/>
            </a:br>
            <a:r>
              <a:rPr lang="en-GB" b="0" i="0" dirty="0">
                <a:solidFill>
                  <a:srgbClr val="202124"/>
                </a:solidFill>
                <a:effectLst/>
                <a:latin typeface="Roboto" panose="02000000000000000000" pitchFamily="2" charset="0"/>
              </a:rPr>
              <a:t>• Intention and emotional involvement are recognised outside my work, as part of the key contributors to musical creativity (alongside social interaction and communication, and domain competence)</a:t>
            </a:r>
            <a:br>
              <a:rPr lang="en-GB" dirty="0"/>
            </a:br>
            <a:r>
              <a:rPr lang="en-GB" b="0" i="0" dirty="0">
                <a:solidFill>
                  <a:srgbClr val="202124"/>
                </a:solidFill>
                <a:effectLst/>
                <a:latin typeface="Roboto" panose="02000000000000000000" pitchFamily="2" charset="0"/>
              </a:rPr>
              <a:t>• I can use 'song' or 'chart' to represent lead sheet plus chord (chart probably better, but more confusing for a non </a:t>
            </a:r>
            <a:r>
              <a:rPr lang="en-GB" b="0" i="0" dirty="0" err="1">
                <a:solidFill>
                  <a:srgbClr val="202124"/>
                </a:solidFill>
                <a:effectLst/>
                <a:latin typeface="Roboto" panose="02000000000000000000" pitchFamily="2" charset="0"/>
              </a:rPr>
              <a:t>jazzer</a:t>
            </a:r>
            <a:r>
              <a:rPr lang="en-GB" b="0" i="0" dirty="0">
                <a:solidFill>
                  <a:srgbClr val="202124"/>
                </a:solidFill>
                <a:effectLst/>
                <a:latin typeface="Roboto" panose="02000000000000000000" pitchFamily="2" charset="0"/>
              </a:rPr>
              <a:t>?)</a:t>
            </a:r>
            <a:br>
              <a:rPr lang="en-GB" dirty="0"/>
            </a:br>
            <a:br>
              <a:rPr lang="en-GB" dirty="0"/>
            </a:br>
            <a:r>
              <a:rPr lang="en-GB" b="0" i="0" dirty="0">
                <a:solidFill>
                  <a:srgbClr val="202124"/>
                </a:solidFill>
                <a:effectLst/>
                <a:latin typeface="Roboto" panose="02000000000000000000" pitchFamily="2" charset="0"/>
              </a:rPr>
              <a:t>Future work</a:t>
            </a:r>
            <a:br>
              <a:rPr lang="en-GB" dirty="0"/>
            </a:br>
            <a:r>
              <a:rPr lang="en-GB" b="0" i="0" dirty="0">
                <a:solidFill>
                  <a:srgbClr val="202124"/>
                </a:solidFill>
                <a:effectLst/>
                <a:latin typeface="Roboto" panose="02000000000000000000" pitchFamily="2" charset="0"/>
              </a:rPr>
              <a:t>• intention - can this be captured by showing presence of a musical narrative? How?</a:t>
            </a:r>
            <a:br>
              <a:rPr lang="en-GB" dirty="0"/>
            </a:br>
            <a:r>
              <a:rPr lang="en-GB" b="0" i="0" dirty="0">
                <a:solidFill>
                  <a:srgbClr val="202124"/>
                </a:solidFill>
                <a:effectLst/>
                <a:latin typeface="Roboto" panose="02000000000000000000" pitchFamily="2" charset="0"/>
              </a:rPr>
              <a:t>• how does the chord sequence influence creativity potential? Future work on optimising chord sequences for creativity</a:t>
            </a:r>
            <a:br>
              <a:rPr lang="en-GB" dirty="0"/>
            </a:br>
            <a:r>
              <a:rPr lang="en-GB" b="0" i="0" dirty="0">
                <a:solidFill>
                  <a:srgbClr val="202124"/>
                </a:solidFill>
                <a:effectLst/>
                <a:latin typeface="Roboto" panose="02000000000000000000" pitchFamily="2" charset="0"/>
              </a:rPr>
              <a:t>• could analyse creativity of an individual artist across different groups.. see in what groups they (collectively) produce most creative impro..... but difficult to do without</a:t>
            </a:r>
            <a:endParaRPr lang="en-GB" dirty="0"/>
          </a:p>
        </p:txBody>
      </p:sp>
      <p:sp>
        <p:nvSpPr>
          <p:cNvPr id="4" name="Slide Number Placeholder 3">
            <a:extLst>
              <a:ext uri="{FF2B5EF4-FFF2-40B4-BE49-F238E27FC236}">
                <a16:creationId xmlns:a16="http://schemas.microsoft.com/office/drawing/2014/main" id="{E39E73E7-95F8-2EAA-6E76-374BE9CCC0AE}"/>
              </a:ext>
            </a:extLst>
          </p:cNvPr>
          <p:cNvSpPr>
            <a:spLocks noGrp="1"/>
          </p:cNvSpPr>
          <p:nvPr>
            <p:ph type="sldNum" sz="quarter" idx="5"/>
          </p:nvPr>
        </p:nvSpPr>
        <p:spPr/>
        <p:txBody>
          <a:bodyPr/>
          <a:lstStyle/>
          <a:p>
            <a:fld id="{096EE22E-1E2D-1F48-A82F-5A2C2FD2407B}" type="slidenum">
              <a:rPr lang="en-GB" smtClean="0"/>
              <a:t>2</a:t>
            </a:fld>
            <a:endParaRPr lang="en-GB"/>
          </a:p>
        </p:txBody>
      </p:sp>
    </p:spTree>
    <p:extLst>
      <p:ext uri="{BB962C8B-B14F-4D97-AF65-F5344CB8AC3E}">
        <p14:creationId xmlns:p14="http://schemas.microsoft.com/office/powerpoint/2010/main" val="33987579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15DB79-D481-D6BD-51BC-AB130349580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8902E5-81A3-7932-8D47-751EF303AB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675CADC-92BC-A715-01E5-BABC37453D9D}"/>
              </a:ext>
            </a:extLst>
          </p:cNvPr>
          <p:cNvSpPr>
            <a:spLocks noGrp="1"/>
          </p:cNvSpPr>
          <p:nvPr>
            <p:ph type="body" idx="1"/>
          </p:nvPr>
        </p:nvSpPr>
        <p:spPr/>
        <p:txBody>
          <a:bodyPr/>
          <a:lstStyle/>
          <a:p>
            <a:r>
              <a:rPr lang="en-GB" b="0" i="0" dirty="0">
                <a:solidFill>
                  <a:srgbClr val="202124"/>
                </a:solidFill>
                <a:effectLst/>
                <a:latin typeface="Roboto" panose="020F0502020204030204" pitchFamily="34" charset="0"/>
              </a:rPr>
              <a:t>Hypothesis: </a:t>
            </a:r>
            <a:br>
              <a:rPr lang="en-GB" dirty="0"/>
            </a:br>
            <a:r>
              <a:rPr lang="en-GB" b="0" i="0" dirty="0">
                <a:solidFill>
                  <a:srgbClr val="202124"/>
                </a:solidFill>
                <a:effectLst/>
                <a:latin typeface="Roboto" panose="02000000000000000000" pitchFamily="2" charset="0"/>
              </a:rPr>
              <a:t>• if an improvisation contains more evidence of emotion-laden content, it is more likely to be recognised as creative</a:t>
            </a:r>
            <a:br>
              <a:rPr lang="en-GB" dirty="0"/>
            </a:br>
            <a:br>
              <a:rPr lang="en-GB" dirty="0"/>
            </a:br>
            <a:r>
              <a:rPr lang="en-GB" b="0" i="0" dirty="0">
                <a:solidFill>
                  <a:srgbClr val="202124"/>
                </a:solidFill>
                <a:effectLst/>
                <a:latin typeface="Roboto" panose="02000000000000000000" pitchFamily="2" charset="0"/>
              </a:rPr>
              <a:t>What do I need</a:t>
            </a:r>
            <a:br>
              <a:rPr lang="en-GB" dirty="0"/>
            </a:br>
            <a:r>
              <a:rPr lang="en-GB" b="0" i="0" dirty="0">
                <a:solidFill>
                  <a:srgbClr val="202124"/>
                </a:solidFill>
                <a:effectLst/>
                <a:latin typeface="Roboto" panose="02000000000000000000" pitchFamily="2" charset="0"/>
              </a:rPr>
              <a:t>• data ranking most creative improvisations</a:t>
            </a:r>
            <a:br>
              <a:rPr lang="en-GB" dirty="0"/>
            </a:br>
            <a:r>
              <a:rPr lang="en-GB" b="0" i="0" dirty="0">
                <a:solidFill>
                  <a:srgbClr val="202124"/>
                </a:solidFill>
                <a:effectLst/>
                <a:latin typeface="Roboto" panose="02000000000000000000" pitchFamily="2" charset="0"/>
              </a:rPr>
              <a:t>• data for multiple improvisations</a:t>
            </a:r>
            <a:br>
              <a:rPr lang="en-GB" dirty="0"/>
            </a:br>
            <a:r>
              <a:rPr lang="en-GB" b="0" i="0" dirty="0">
                <a:solidFill>
                  <a:srgbClr val="202124"/>
                </a:solidFill>
                <a:effectLst/>
                <a:latin typeface="Roboto" panose="02000000000000000000" pitchFamily="2" charset="0"/>
              </a:rPr>
              <a:t>• ml model </a:t>
            </a:r>
            <a:r>
              <a:rPr lang="en-GB" b="0" i="0" dirty="0" err="1">
                <a:solidFill>
                  <a:srgbClr val="202124"/>
                </a:solidFill>
                <a:effectLst/>
                <a:latin typeface="Roboto" panose="02000000000000000000" pitchFamily="2" charset="0"/>
              </a:rPr>
              <a:t>eg</a:t>
            </a:r>
            <a:r>
              <a:rPr lang="en-GB" b="0" i="0" dirty="0">
                <a:solidFill>
                  <a:srgbClr val="202124"/>
                </a:solidFill>
                <a:effectLst/>
                <a:latin typeface="Roboto" panose="02000000000000000000" pitchFamily="2" charset="0"/>
              </a:rPr>
              <a:t> transformer trained on valence/arousal (</a:t>
            </a:r>
            <a:r>
              <a:rPr lang="en-GB" b="0" i="0" dirty="0" err="1">
                <a:solidFill>
                  <a:srgbClr val="202124"/>
                </a:solidFill>
                <a:effectLst/>
                <a:latin typeface="Roboto" panose="02000000000000000000" pitchFamily="2" charset="0"/>
              </a:rPr>
              <a:t>soleymani</a:t>
            </a:r>
            <a:r>
              <a:rPr lang="en-GB" b="0" i="0" dirty="0">
                <a:solidFill>
                  <a:srgbClr val="202124"/>
                </a:solidFill>
                <a:effectLst/>
                <a:latin typeface="Roboto" panose="02000000000000000000" pitchFamily="2" charset="0"/>
              </a:rPr>
              <a:t> et al?) - </a:t>
            </a:r>
            <a:r>
              <a:rPr lang="en-GB" b="0" i="0" dirty="0" err="1">
                <a:solidFill>
                  <a:srgbClr val="202124"/>
                </a:solidFill>
                <a:effectLst/>
                <a:latin typeface="Roboto" panose="02000000000000000000" pitchFamily="2" charset="0"/>
              </a:rPr>
              <a:t>benetos</a:t>
            </a:r>
            <a:r>
              <a:rPr lang="en-GB" b="0" i="0" dirty="0">
                <a:solidFill>
                  <a:srgbClr val="202124"/>
                </a:solidFill>
                <a:effectLst/>
                <a:latin typeface="Roboto" panose="02000000000000000000" pitchFamily="2" charset="0"/>
              </a:rPr>
              <a:t> et al 2021? Assumption that git repo using </a:t>
            </a:r>
            <a:r>
              <a:rPr lang="en-GB" b="0" i="0" dirty="0" err="1">
                <a:solidFill>
                  <a:srgbClr val="202124"/>
                </a:solidFill>
                <a:effectLst/>
                <a:latin typeface="Roboto" panose="02000000000000000000" pitchFamily="2" charset="0"/>
              </a:rPr>
              <a:t>Spotipy</a:t>
            </a:r>
            <a:r>
              <a:rPr lang="en-GB" b="0" i="0" dirty="0">
                <a:solidFill>
                  <a:srgbClr val="202124"/>
                </a:solidFill>
                <a:effectLst/>
                <a:latin typeface="Roboto" panose="02000000000000000000" pitchFamily="2" charset="0"/>
              </a:rPr>
              <a:t> won't work any more</a:t>
            </a:r>
            <a:br>
              <a:rPr lang="en-GB" dirty="0"/>
            </a:br>
            <a:r>
              <a:rPr lang="en-GB" b="0" i="0" dirty="0">
                <a:solidFill>
                  <a:srgbClr val="202124"/>
                </a:solidFill>
                <a:effectLst/>
                <a:latin typeface="Roboto" panose="02000000000000000000" pitchFamily="2" charset="0"/>
              </a:rPr>
              <a:t>• library to calculate J&amp;L features - </a:t>
            </a:r>
            <a:r>
              <a:rPr lang="en-GB" b="0" i="0" dirty="0" err="1">
                <a:solidFill>
                  <a:srgbClr val="202124"/>
                </a:solidFill>
                <a:effectLst/>
                <a:latin typeface="Roboto" panose="02000000000000000000" pitchFamily="2" charset="0"/>
              </a:rPr>
              <a:t>librosa</a:t>
            </a:r>
            <a:r>
              <a:rPr lang="en-GB" b="0" i="0" dirty="0">
                <a:solidFill>
                  <a:srgbClr val="202124"/>
                </a:solidFill>
                <a:effectLst/>
                <a:latin typeface="Roboto" panose="02000000000000000000" pitchFamily="2" charset="0"/>
              </a:rPr>
              <a:t>? Super collider?</a:t>
            </a:r>
            <a:br>
              <a:rPr lang="en-GB" dirty="0"/>
            </a:br>
            <a:r>
              <a:rPr lang="en-GB" b="0" i="0" dirty="0">
                <a:solidFill>
                  <a:srgbClr val="202124"/>
                </a:solidFill>
                <a:effectLst/>
                <a:latin typeface="Roboto" panose="02000000000000000000" pitchFamily="2" charset="0"/>
              </a:rPr>
              <a:t>• do I want to get human input for validation? Or is the ranking enough?</a:t>
            </a:r>
            <a:br>
              <a:rPr lang="en-GB" dirty="0"/>
            </a:br>
            <a:r>
              <a:rPr lang="en-GB" b="0" i="0" dirty="0">
                <a:solidFill>
                  <a:srgbClr val="202124"/>
                </a:solidFill>
                <a:effectLst/>
                <a:latin typeface="Roboto" panose="02000000000000000000" pitchFamily="2" charset="0"/>
              </a:rPr>
              <a:t>• Data on popularity of artists in dataset (</a:t>
            </a:r>
            <a:r>
              <a:rPr lang="en-GB" b="0" i="0" dirty="0" err="1">
                <a:solidFill>
                  <a:srgbClr val="202124"/>
                </a:solidFill>
                <a:effectLst/>
                <a:latin typeface="Roboto" panose="02000000000000000000" pitchFamily="2" charset="0"/>
              </a:rPr>
              <a:t>spotipy</a:t>
            </a:r>
            <a:r>
              <a:rPr lang="en-GB" b="0" i="0" dirty="0">
                <a:solidFill>
                  <a:srgbClr val="202124"/>
                </a:solidFill>
                <a:effectLst/>
                <a:latin typeface="Roboto" panose="02000000000000000000" pitchFamily="2" charset="0"/>
              </a:rPr>
              <a:t>?)</a:t>
            </a:r>
            <a:br>
              <a:rPr lang="en-GB" dirty="0"/>
            </a:br>
            <a:r>
              <a:rPr lang="en-GB" b="0" i="0" dirty="0">
                <a:solidFill>
                  <a:srgbClr val="202124"/>
                </a:solidFill>
                <a:effectLst/>
                <a:latin typeface="Roboto" panose="02000000000000000000" pitchFamily="2" charset="0"/>
              </a:rPr>
              <a:t>• Literature survey on MER music emotion recognition, especially anything looking at creativity- MAY INFLUENCE METHOD</a:t>
            </a:r>
            <a:br>
              <a:rPr lang="en-GB" dirty="0"/>
            </a:br>
            <a:r>
              <a:rPr lang="en-GB" b="0" i="0" dirty="0">
                <a:solidFill>
                  <a:srgbClr val="202124"/>
                </a:solidFill>
                <a:effectLst/>
                <a:latin typeface="Roboto" panose="02000000000000000000" pitchFamily="2" charset="0"/>
              </a:rPr>
              <a:t>• Stats method to analyse results across songs</a:t>
            </a:r>
            <a:br>
              <a:rPr lang="en-GB" dirty="0"/>
            </a:br>
            <a:r>
              <a:rPr lang="en-GB" b="0" i="0" dirty="0">
                <a:solidFill>
                  <a:srgbClr val="202124"/>
                </a:solidFill>
                <a:effectLst/>
                <a:latin typeface="Roboto" panose="02000000000000000000" pitchFamily="2" charset="0"/>
              </a:rPr>
              <a:t>• organising data into sets for analysis, need to cross check against data on </a:t>
            </a:r>
            <a:r>
              <a:rPr lang="en-GB" b="0" i="0" dirty="0" err="1">
                <a:solidFill>
                  <a:srgbClr val="202124"/>
                </a:solidFill>
                <a:effectLst/>
                <a:latin typeface="Roboto" panose="02000000000000000000" pitchFamily="2" charset="0"/>
              </a:rPr>
              <a:t>popularity+year</a:t>
            </a:r>
            <a:r>
              <a:rPr lang="en-GB" b="0" i="0" dirty="0">
                <a:solidFill>
                  <a:srgbClr val="202124"/>
                </a:solidFill>
                <a:effectLst/>
                <a:latin typeface="Roboto" panose="02000000000000000000" pitchFamily="2" charset="0"/>
              </a:rPr>
              <a:t> as well as matching across a lead sheet</a:t>
            </a:r>
            <a:br>
              <a:rPr lang="en-GB" dirty="0"/>
            </a:br>
            <a:r>
              <a:rPr lang="en-GB" b="0" i="0" dirty="0">
                <a:solidFill>
                  <a:srgbClr val="202124"/>
                </a:solidFill>
                <a:effectLst/>
                <a:latin typeface="Roboto" panose="02000000000000000000" pitchFamily="2" charset="0"/>
              </a:rPr>
              <a:t>• check for different songs with same name </a:t>
            </a:r>
            <a:r>
              <a:rPr lang="en-GB" b="0" i="0" dirty="0" err="1">
                <a:solidFill>
                  <a:srgbClr val="202124"/>
                </a:solidFill>
                <a:effectLst/>
                <a:latin typeface="Roboto" panose="02000000000000000000" pitchFamily="2" charset="0"/>
              </a:rPr>
              <a:t>eg</a:t>
            </a:r>
            <a:r>
              <a:rPr lang="en-GB" b="0" i="0" dirty="0">
                <a:solidFill>
                  <a:srgbClr val="202124"/>
                </a:solidFill>
                <a:effectLst/>
                <a:latin typeface="Roboto" panose="02000000000000000000" pitchFamily="2" charset="0"/>
              </a:rPr>
              <a:t> moaning</a:t>
            </a:r>
            <a:br>
              <a:rPr lang="en-GB" dirty="0"/>
            </a:br>
            <a:br>
              <a:rPr lang="en-GB" dirty="0"/>
            </a:br>
            <a:r>
              <a:rPr lang="en-GB" b="0" i="0" dirty="0">
                <a:solidFill>
                  <a:srgbClr val="202124"/>
                </a:solidFill>
                <a:effectLst/>
                <a:latin typeface="Roboto" panose="02000000000000000000" pitchFamily="2" charset="0"/>
              </a:rPr>
              <a:t>Method</a:t>
            </a:r>
            <a:br>
              <a:rPr lang="en-GB" dirty="0"/>
            </a:br>
            <a:r>
              <a:rPr lang="en-GB" b="0" i="0" dirty="0">
                <a:solidFill>
                  <a:srgbClr val="202124"/>
                </a:solidFill>
                <a:effectLst/>
                <a:latin typeface="Roboto" panose="02000000000000000000" pitchFamily="2" charset="0"/>
              </a:rPr>
              <a:t>• collect data as above</a:t>
            </a:r>
            <a:br>
              <a:rPr lang="en-GB" dirty="0"/>
            </a:br>
            <a:r>
              <a:rPr lang="en-GB" b="0" i="0" dirty="0">
                <a:solidFill>
                  <a:srgbClr val="202124"/>
                </a:solidFill>
                <a:effectLst/>
                <a:latin typeface="Roboto" panose="02000000000000000000" pitchFamily="2" charset="0"/>
              </a:rPr>
              <a:t>• implement J&amp;L features for input audio with 5d vector as output (is this actually the first paper? See issues)(and Russell model? With 2d output vector, to see if overall emotion has effect). Output = </a:t>
            </a:r>
            <a:r>
              <a:rPr lang="en-GB" b="0" i="0" dirty="0" err="1">
                <a:solidFill>
                  <a:srgbClr val="202124"/>
                </a:solidFill>
                <a:effectLst/>
                <a:latin typeface="Roboto" panose="02000000000000000000" pitchFamily="2" charset="0"/>
              </a:rPr>
              <a:t>emovectors</a:t>
            </a:r>
            <a:r>
              <a:rPr lang="en-GB" b="0" i="0" dirty="0">
                <a:solidFill>
                  <a:srgbClr val="202124"/>
                </a:solidFill>
                <a:effectLst/>
                <a:latin typeface="Roboto" panose="02000000000000000000" pitchFamily="2" charset="0"/>
              </a:rPr>
              <a:t>? (Check if that had been used)</a:t>
            </a:r>
            <a:br>
              <a:rPr lang="en-GB" dirty="0"/>
            </a:br>
            <a:r>
              <a:rPr lang="en-GB" b="0" i="0" dirty="0">
                <a:solidFill>
                  <a:srgbClr val="202124"/>
                </a:solidFill>
                <a:effectLst/>
                <a:latin typeface="Roboto" panose="02000000000000000000" pitchFamily="2" charset="0"/>
              </a:rPr>
              <a:t>• Get </a:t>
            </a:r>
            <a:r>
              <a:rPr lang="en-GB" b="0" i="0" dirty="0" err="1">
                <a:solidFill>
                  <a:srgbClr val="202124"/>
                </a:solidFill>
                <a:effectLst/>
                <a:latin typeface="Roboto" panose="02000000000000000000" pitchFamily="2" charset="0"/>
              </a:rPr>
              <a:t>emovectors</a:t>
            </a:r>
            <a:r>
              <a:rPr lang="en-GB" b="0" i="0" dirty="0">
                <a:solidFill>
                  <a:srgbClr val="202124"/>
                </a:solidFill>
                <a:effectLst/>
                <a:latin typeface="Roboto" panose="02000000000000000000" pitchFamily="2" charset="0"/>
              </a:rPr>
              <a:t> :) for each song in analysis data</a:t>
            </a:r>
            <a:br>
              <a:rPr lang="en-GB" dirty="0"/>
            </a:br>
            <a:r>
              <a:rPr lang="en-GB" b="0" i="0" dirty="0">
                <a:solidFill>
                  <a:srgbClr val="202124"/>
                </a:solidFill>
                <a:effectLst/>
                <a:latin typeface="Roboto" panose="02000000000000000000" pitchFamily="2" charset="0"/>
              </a:rPr>
              <a:t>• Statistical analysis across songs matched to ranking to verify hypothesis</a:t>
            </a:r>
            <a:br>
              <a:rPr lang="en-GB" dirty="0"/>
            </a:br>
            <a:br>
              <a:rPr lang="en-GB" dirty="0"/>
            </a:br>
            <a:r>
              <a:rPr lang="en-GB" b="0" i="0" dirty="0">
                <a:solidFill>
                  <a:srgbClr val="202124"/>
                </a:solidFill>
                <a:effectLst/>
                <a:latin typeface="Roboto" panose="02000000000000000000" pitchFamily="2" charset="0"/>
              </a:rPr>
              <a:t>Issues</a:t>
            </a:r>
            <a:br>
              <a:rPr lang="en-GB" dirty="0"/>
            </a:br>
            <a:r>
              <a:rPr lang="en-GB" b="0" i="0" dirty="0">
                <a:solidFill>
                  <a:srgbClr val="202124"/>
                </a:solidFill>
                <a:effectLst/>
                <a:latin typeface="Roboto" panose="02000000000000000000" pitchFamily="2" charset="0"/>
              </a:rPr>
              <a:t>• isolating individual improvisations vs analysing the whole track- this needs to be clearly linked to the rankings</a:t>
            </a:r>
            <a:br>
              <a:rPr lang="en-GB" dirty="0"/>
            </a:br>
            <a:r>
              <a:rPr lang="en-GB" b="0" i="0" dirty="0">
                <a:solidFill>
                  <a:srgbClr val="202124"/>
                </a:solidFill>
                <a:effectLst/>
                <a:latin typeface="Roboto" panose="02000000000000000000" pitchFamily="2" charset="0"/>
              </a:rPr>
              <a:t>• rankings need to be very solid benchmarks</a:t>
            </a:r>
            <a:br>
              <a:rPr lang="en-GB" dirty="0"/>
            </a:br>
            <a:r>
              <a:rPr lang="en-GB" b="0" i="0" dirty="0">
                <a:solidFill>
                  <a:srgbClr val="202124"/>
                </a:solidFill>
                <a:effectLst/>
                <a:latin typeface="Roboto" panose="02000000000000000000" pitchFamily="2" charset="0"/>
              </a:rPr>
              <a:t>• Is the impro creative because of the individual improvising, or the group? I assume collective creativity - why? Because music impro is inherently social (citation) and group impro is constructed around interaction (cite, jazz theory examples too)</a:t>
            </a:r>
            <a:br>
              <a:rPr lang="en-GB" dirty="0"/>
            </a:br>
            <a:r>
              <a:rPr lang="en-GB" b="0" i="0" dirty="0">
                <a:solidFill>
                  <a:srgbClr val="202124"/>
                </a:solidFill>
                <a:effectLst/>
                <a:latin typeface="Roboto" panose="02000000000000000000" pitchFamily="2" charset="0"/>
              </a:rPr>
              <a:t>* to what extent does the chord sequence/ lead sheet melody influence creativity? In this work, this is controlled for through analysing multiple examples over the same chord sequence. Where possible, will also compare improvisations seeded from different lead sheet melodies, using the same chord sequence </a:t>
            </a:r>
            <a:r>
              <a:rPr lang="en-GB" b="0" i="0" dirty="0" err="1">
                <a:solidFill>
                  <a:srgbClr val="202124"/>
                </a:solidFill>
                <a:effectLst/>
                <a:latin typeface="Roboto" panose="02000000000000000000" pitchFamily="2" charset="0"/>
              </a:rPr>
              <a:t>eg</a:t>
            </a:r>
            <a:r>
              <a:rPr lang="en-GB" b="0" i="0" dirty="0">
                <a:solidFill>
                  <a:srgbClr val="202124"/>
                </a:solidFill>
                <a:effectLst/>
                <a:latin typeface="Roboto" panose="02000000000000000000" pitchFamily="2" charset="0"/>
              </a:rPr>
              <a:t> 12 bar blues, rhythm changes</a:t>
            </a:r>
            <a:br>
              <a:rPr lang="en-GB" dirty="0"/>
            </a:br>
            <a:r>
              <a:rPr lang="en-GB" b="0" i="0" dirty="0">
                <a:solidFill>
                  <a:srgbClr val="202124"/>
                </a:solidFill>
                <a:effectLst/>
                <a:latin typeface="Roboto" panose="02000000000000000000" pitchFamily="2" charset="0"/>
              </a:rPr>
              <a:t>* Rankings will be biased by popularity of the musicians involved and how well known they are - control by looking at tracks matched by rough date, and also will be interesting to evaluate newer tracks by lesser known artists - can I detect up and coming stars? (Can use </a:t>
            </a:r>
            <a:r>
              <a:rPr lang="en-GB" b="0" i="0" dirty="0" err="1">
                <a:solidFill>
                  <a:srgbClr val="202124"/>
                </a:solidFill>
                <a:effectLst/>
                <a:latin typeface="Roboto" panose="02000000000000000000" pitchFamily="2" charset="0"/>
              </a:rPr>
              <a:t>spotipy</a:t>
            </a:r>
            <a:r>
              <a:rPr lang="en-GB" b="0" i="0" dirty="0">
                <a:solidFill>
                  <a:srgbClr val="202124"/>
                </a:solidFill>
                <a:effectLst/>
                <a:latin typeface="Roboto" panose="02000000000000000000" pitchFamily="2" charset="0"/>
              </a:rPr>
              <a:t> for metadata on artist popularity, will need to be scaled relative to all jazz artists in my dataset)</a:t>
            </a:r>
            <a:br>
              <a:rPr lang="en-GB" dirty="0"/>
            </a:br>
            <a:r>
              <a:rPr lang="en-GB" b="0" i="0" dirty="0">
                <a:solidFill>
                  <a:srgbClr val="202124"/>
                </a:solidFill>
                <a:effectLst/>
                <a:latin typeface="Roboto" panose="02000000000000000000" pitchFamily="2" charset="0"/>
              </a:rPr>
              <a:t>* jazz is a term that covers many sub genres, how appropriate is it to compare, say free jazz to dixie? ..... maybe can check this in analysis if deep enough data</a:t>
            </a:r>
            <a:br>
              <a:rPr lang="en-GB" dirty="0"/>
            </a:br>
            <a:r>
              <a:rPr lang="en-GB" b="0" i="0" dirty="0">
                <a:solidFill>
                  <a:srgbClr val="202124"/>
                </a:solidFill>
                <a:effectLst/>
                <a:latin typeface="Roboto" panose="02000000000000000000" pitchFamily="2" charset="0"/>
              </a:rPr>
              <a:t>* what about improvisations that aren't jazz? Maybe </a:t>
            </a:r>
            <a:r>
              <a:rPr lang="en-GB" b="0" i="0" dirty="0" err="1">
                <a:solidFill>
                  <a:srgbClr val="202124"/>
                </a:solidFill>
                <a:effectLst/>
                <a:latin typeface="Roboto" panose="02000000000000000000" pitchFamily="2" charset="0"/>
              </a:rPr>
              <a:t>i</a:t>
            </a:r>
            <a:r>
              <a:rPr lang="en-GB" b="0" i="0" dirty="0">
                <a:solidFill>
                  <a:srgbClr val="202124"/>
                </a:solidFill>
                <a:effectLst/>
                <a:latin typeface="Roboto" panose="02000000000000000000" pitchFamily="2" charset="0"/>
              </a:rPr>
              <a:t> need to be careful here and say 'impro' rather than jazz, though that might not work as the </a:t>
            </a:r>
            <a:r>
              <a:rPr lang="en-GB" b="0" i="0" dirty="0" err="1">
                <a:solidFill>
                  <a:srgbClr val="202124"/>
                </a:solidFill>
                <a:effectLst/>
                <a:latin typeface="Roboto" panose="02000000000000000000" pitchFamily="2" charset="0"/>
              </a:rPr>
              <a:t>leadsheet</a:t>
            </a:r>
            <a:r>
              <a:rPr lang="en-GB" b="0" i="0" dirty="0">
                <a:solidFill>
                  <a:srgbClr val="202124"/>
                </a:solidFill>
                <a:effectLst/>
                <a:latin typeface="Roboto" panose="02000000000000000000" pitchFamily="2" charset="0"/>
              </a:rPr>
              <a:t>/chord sequence idea is inspired by jazz. I need to be careful how to frame this. I can emphasise my scope is on improvisations around a lead sheet/ chord sequence model (explain what this is), typically but not exclusively found in jazz impro... acknowledging too that not all jazz is in this model (I can cite Alex Hawkins as example!)</a:t>
            </a:r>
            <a:br>
              <a:rPr lang="en-GB" dirty="0"/>
            </a:br>
            <a:r>
              <a:rPr lang="en-GB" b="0" i="0" dirty="0">
                <a:solidFill>
                  <a:srgbClr val="202124"/>
                </a:solidFill>
                <a:effectLst/>
                <a:latin typeface="Roboto" panose="02000000000000000000" pitchFamily="2" charset="0"/>
              </a:rPr>
              <a:t>* I assume that for J&amp;L all audio features contribute equally to the emotion... check original paper and any follow up work. Can </a:t>
            </a:r>
            <a:r>
              <a:rPr lang="en-GB" b="0" i="0" dirty="0" err="1">
                <a:solidFill>
                  <a:srgbClr val="202124"/>
                </a:solidFill>
                <a:effectLst/>
                <a:latin typeface="Roboto" panose="02000000000000000000" pitchFamily="2" charset="0"/>
              </a:rPr>
              <a:t>i</a:t>
            </a:r>
            <a:r>
              <a:rPr lang="en-GB" b="0" i="0" dirty="0">
                <a:solidFill>
                  <a:srgbClr val="202124"/>
                </a:solidFill>
                <a:effectLst/>
                <a:latin typeface="Roboto" panose="02000000000000000000" pitchFamily="2" charset="0"/>
              </a:rPr>
              <a:t> validate this against any annotated datasets (ideally jazz)? Is this actually the first paper?</a:t>
            </a:r>
            <a:br>
              <a:rPr lang="en-GB" dirty="0"/>
            </a:br>
            <a:r>
              <a:rPr lang="en-GB" b="0" i="0" dirty="0">
                <a:solidFill>
                  <a:srgbClr val="202124"/>
                </a:solidFill>
                <a:effectLst/>
                <a:latin typeface="Roboto" panose="02000000000000000000" pitchFamily="2" charset="0"/>
              </a:rPr>
              <a:t>* is it worth doing analysis across an artist, to calculate their most creative impro? Might be verifiable against people's rankings? Controversial again otherwise, but possible. Difficulty with groups- what is the artist? The lead name on the record? Or that specific combination of musicians? Could be a fun initial experiment pointing to future work?</a:t>
            </a:r>
            <a:br>
              <a:rPr lang="en-GB" dirty="0"/>
            </a:br>
            <a:br>
              <a:rPr lang="en-GB" dirty="0"/>
            </a:br>
            <a:r>
              <a:rPr lang="en-GB" b="0" i="0" dirty="0">
                <a:solidFill>
                  <a:srgbClr val="202124"/>
                </a:solidFill>
                <a:effectLst/>
                <a:latin typeface="Roboto" panose="02000000000000000000" pitchFamily="2" charset="0"/>
              </a:rPr>
              <a:t>Assumptions:</a:t>
            </a:r>
            <a:br>
              <a:rPr lang="en-GB" dirty="0"/>
            </a:br>
            <a:r>
              <a:rPr lang="en-GB" b="0" i="0" dirty="0">
                <a:solidFill>
                  <a:srgbClr val="202124"/>
                </a:solidFill>
                <a:effectLst/>
                <a:latin typeface="Roboto" panose="02000000000000000000" pitchFamily="2" charset="0"/>
              </a:rPr>
              <a:t>* Improvisation is creative process where the outputs are closely tied to the live process.</a:t>
            </a:r>
            <a:br>
              <a:rPr lang="en-GB" dirty="0"/>
            </a:br>
            <a:r>
              <a:rPr lang="en-GB" b="0" i="0" dirty="0">
                <a:solidFill>
                  <a:srgbClr val="202124"/>
                </a:solidFill>
                <a:effectLst/>
                <a:latin typeface="Roboto" panose="02000000000000000000" pitchFamily="2" charset="0"/>
              </a:rPr>
              <a:t>• emotional content in the music can be used as a proxy for emotional involvement</a:t>
            </a:r>
            <a:br>
              <a:rPr lang="en-GB" dirty="0"/>
            </a:br>
            <a:r>
              <a:rPr lang="en-GB" b="0" i="0" dirty="0">
                <a:solidFill>
                  <a:srgbClr val="202124"/>
                </a:solidFill>
                <a:effectLst/>
                <a:latin typeface="Roboto" panose="02000000000000000000" pitchFamily="2" charset="0"/>
              </a:rPr>
              <a:t>• emotional content can be represented using either Russell valence and arousal model or the 5 key emotions as captured by </a:t>
            </a:r>
            <a:r>
              <a:rPr lang="en-GB" b="0" i="0" dirty="0" err="1">
                <a:solidFill>
                  <a:srgbClr val="202124"/>
                </a:solidFill>
                <a:effectLst/>
                <a:latin typeface="Roboto" panose="02000000000000000000" pitchFamily="2" charset="0"/>
              </a:rPr>
              <a:t>Juslin</a:t>
            </a:r>
            <a:r>
              <a:rPr lang="en-GB" b="0" i="0" dirty="0">
                <a:solidFill>
                  <a:srgbClr val="202124"/>
                </a:solidFill>
                <a:effectLst/>
                <a:latin typeface="Roboto" panose="02000000000000000000" pitchFamily="2" charset="0"/>
              </a:rPr>
              <a:t> and </a:t>
            </a:r>
            <a:r>
              <a:rPr lang="en-GB" b="0" i="0" dirty="0" err="1">
                <a:solidFill>
                  <a:srgbClr val="202124"/>
                </a:solidFill>
                <a:effectLst/>
                <a:latin typeface="Roboto" panose="02000000000000000000" pitchFamily="2" charset="0"/>
              </a:rPr>
              <a:t>Laukka</a:t>
            </a:r>
            <a:r>
              <a:rPr lang="en-GB" b="0" i="0" dirty="0">
                <a:solidFill>
                  <a:srgbClr val="202124"/>
                </a:solidFill>
                <a:effectLst/>
                <a:latin typeface="Roboto" panose="02000000000000000000" pitchFamily="2" charset="0"/>
              </a:rPr>
              <a:t>. Russell ok for summative but not for magnitude, so J&amp;L better?</a:t>
            </a:r>
            <a:br>
              <a:rPr lang="en-GB" dirty="0"/>
            </a:br>
            <a:r>
              <a:rPr lang="en-GB" b="0" i="0" dirty="0">
                <a:solidFill>
                  <a:srgbClr val="202124"/>
                </a:solidFill>
                <a:effectLst/>
                <a:latin typeface="Roboto" panose="02000000000000000000" pitchFamily="2" charset="0"/>
              </a:rPr>
              <a:t>• Intention and emotional involvement are recognised outside my work, as part of the key contributors to musical creativity (alongside social interaction and communication, and domain competence)</a:t>
            </a:r>
            <a:br>
              <a:rPr lang="en-GB" dirty="0"/>
            </a:br>
            <a:r>
              <a:rPr lang="en-GB" b="0" i="0" dirty="0">
                <a:solidFill>
                  <a:srgbClr val="202124"/>
                </a:solidFill>
                <a:effectLst/>
                <a:latin typeface="Roboto" panose="02000000000000000000" pitchFamily="2" charset="0"/>
              </a:rPr>
              <a:t>• I can use 'song' or 'chart' to represent lead sheet plus chord (chart probably better, but more confusing for a non </a:t>
            </a:r>
            <a:r>
              <a:rPr lang="en-GB" b="0" i="0" dirty="0" err="1">
                <a:solidFill>
                  <a:srgbClr val="202124"/>
                </a:solidFill>
                <a:effectLst/>
                <a:latin typeface="Roboto" panose="02000000000000000000" pitchFamily="2" charset="0"/>
              </a:rPr>
              <a:t>jazzer</a:t>
            </a:r>
            <a:r>
              <a:rPr lang="en-GB" b="0" i="0" dirty="0">
                <a:solidFill>
                  <a:srgbClr val="202124"/>
                </a:solidFill>
                <a:effectLst/>
                <a:latin typeface="Roboto" panose="02000000000000000000" pitchFamily="2" charset="0"/>
              </a:rPr>
              <a:t>?)</a:t>
            </a:r>
            <a:br>
              <a:rPr lang="en-GB" dirty="0"/>
            </a:br>
            <a:br>
              <a:rPr lang="en-GB" dirty="0"/>
            </a:br>
            <a:r>
              <a:rPr lang="en-GB" b="0" i="0" dirty="0">
                <a:solidFill>
                  <a:srgbClr val="202124"/>
                </a:solidFill>
                <a:effectLst/>
                <a:latin typeface="Roboto" panose="02000000000000000000" pitchFamily="2" charset="0"/>
              </a:rPr>
              <a:t>Future work</a:t>
            </a:r>
            <a:br>
              <a:rPr lang="en-GB" dirty="0"/>
            </a:br>
            <a:r>
              <a:rPr lang="en-GB" b="0" i="0" dirty="0">
                <a:solidFill>
                  <a:srgbClr val="202124"/>
                </a:solidFill>
                <a:effectLst/>
                <a:latin typeface="Roboto" panose="02000000000000000000" pitchFamily="2" charset="0"/>
              </a:rPr>
              <a:t>• intention - can this be captured by showing presence of a musical narrative? How?</a:t>
            </a:r>
            <a:br>
              <a:rPr lang="en-GB" dirty="0"/>
            </a:br>
            <a:r>
              <a:rPr lang="en-GB" b="0" i="0" dirty="0">
                <a:solidFill>
                  <a:srgbClr val="202124"/>
                </a:solidFill>
                <a:effectLst/>
                <a:latin typeface="Roboto" panose="02000000000000000000" pitchFamily="2" charset="0"/>
              </a:rPr>
              <a:t>• how does the chord sequence influence creativity potential? Future work on optimising chord sequences for creativity</a:t>
            </a:r>
            <a:br>
              <a:rPr lang="en-GB" dirty="0"/>
            </a:br>
            <a:r>
              <a:rPr lang="en-GB" b="0" i="0" dirty="0">
                <a:solidFill>
                  <a:srgbClr val="202124"/>
                </a:solidFill>
                <a:effectLst/>
                <a:latin typeface="Roboto" panose="02000000000000000000" pitchFamily="2" charset="0"/>
              </a:rPr>
              <a:t>• could analyse creativity of an individual artist across different groups.. see in what groups they (collectively) produce most creative impro..... but difficult to do without</a:t>
            </a:r>
            <a:endParaRPr lang="en-GB" dirty="0"/>
          </a:p>
        </p:txBody>
      </p:sp>
      <p:sp>
        <p:nvSpPr>
          <p:cNvPr id="4" name="Slide Number Placeholder 3">
            <a:extLst>
              <a:ext uri="{FF2B5EF4-FFF2-40B4-BE49-F238E27FC236}">
                <a16:creationId xmlns:a16="http://schemas.microsoft.com/office/drawing/2014/main" id="{B7C6503F-38FC-4F71-023C-A12B185D2290}"/>
              </a:ext>
            </a:extLst>
          </p:cNvPr>
          <p:cNvSpPr>
            <a:spLocks noGrp="1"/>
          </p:cNvSpPr>
          <p:nvPr>
            <p:ph type="sldNum" sz="quarter" idx="5"/>
          </p:nvPr>
        </p:nvSpPr>
        <p:spPr/>
        <p:txBody>
          <a:bodyPr/>
          <a:lstStyle/>
          <a:p>
            <a:fld id="{096EE22E-1E2D-1F48-A82F-5A2C2FD2407B}" type="slidenum">
              <a:rPr lang="en-GB" smtClean="0"/>
              <a:t>3</a:t>
            </a:fld>
            <a:endParaRPr lang="en-GB"/>
          </a:p>
        </p:txBody>
      </p:sp>
    </p:spTree>
    <p:extLst>
      <p:ext uri="{BB962C8B-B14F-4D97-AF65-F5344CB8AC3E}">
        <p14:creationId xmlns:p14="http://schemas.microsoft.com/office/powerpoint/2010/main" val="26510887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E7FB61-D941-DCF1-A075-C02ACEF172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4D1A91A-A1F0-0543-D54F-757657C7EE8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F27D969-B4AF-5421-460D-69464420C218}"/>
              </a:ext>
            </a:extLst>
          </p:cNvPr>
          <p:cNvSpPr>
            <a:spLocks noGrp="1"/>
          </p:cNvSpPr>
          <p:nvPr>
            <p:ph type="body" idx="1"/>
          </p:nvPr>
        </p:nvSpPr>
        <p:spPr/>
        <p:txBody>
          <a:bodyPr/>
          <a:lstStyle/>
          <a:p>
            <a:pPr marL="457200" lvl="1" indent="0">
              <a:buNone/>
            </a:pPr>
            <a:r>
              <a:rPr lang="en-GB" noProof="0" dirty="0"/>
              <a:t>The evaluation of creativity is based on automating tests of the three criteria identified above as most</a:t>
            </a:r>
          </a:p>
          <a:p>
            <a:pPr marL="457200" lvl="1" indent="0">
              <a:buNone/>
            </a:pPr>
            <a:r>
              <a:rPr lang="en-GB" noProof="0" dirty="0"/>
              <a:t>contributory to musical improvisation creativity.</a:t>
            </a:r>
          </a:p>
          <a:p>
            <a:pPr marL="457200" lvl="1" indent="0">
              <a:buNone/>
            </a:pPr>
            <a:r>
              <a:rPr lang="en-GB" noProof="0" dirty="0"/>
              <a:t>We propose using a nature inspired multi-objective optimisation (MOO) based approach, optimising across</a:t>
            </a:r>
          </a:p>
          <a:p>
            <a:pPr marL="457200" lvl="1" indent="0">
              <a:buNone/>
            </a:pPr>
            <a:r>
              <a:rPr lang="en-GB" noProof="0" dirty="0"/>
              <a:t>multiple factors to maximise the creativity of the musical output. We will evaluate different MOO-based</a:t>
            </a:r>
          </a:p>
          <a:p>
            <a:pPr marL="457200" lvl="1" indent="0">
              <a:buNone/>
            </a:pPr>
            <a:r>
              <a:rPr lang="en-GB" noProof="0" dirty="0"/>
              <a:t>approaches such as lexicographic and Pareto based algorithms, comparing them to each other, and to</a:t>
            </a:r>
          </a:p>
          <a:p>
            <a:pPr marL="457200" lvl="1" indent="0">
              <a:buNone/>
            </a:pPr>
            <a:r>
              <a:rPr lang="en-GB" noProof="0" dirty="0"/>
              <a:t>current state of the art in music generation techniques. We will evaluate a hypothesis that a Pareto-front</a:t>
            </a:r>
          </a:p>
          <a:p>
            <a:pPr marL="457200" lvl="1" indent="0">
              <a:buNone/>
            </a:pPr>
            <a:r>
              <a:rPr lang="en-GB" noProof="0" dirty="0"/>
              <a:t>approach is particularly well suited to this task. Over other approaches to MOO, such as a lexicographic-</a:t>
            </a:r>
          </a:p>
          <a:p>
            <a:pPr marL="457200" lvl="1" indent="0">
              <a:buNone/>
            </a:pPr>
            <a:r>
              <a:rPr lang="en-GB" noProof="0" dirty="0"/>
              <a:t>based approach or weighted formula that require additional information (lexicographic ordering) or </a:t>
            </a:r>
            <a:r>
              <a:rPr lang="en-GB" noProof="0" dirty="0" err="1"/>
              <a:t>optimi</a:t>
            </a:r>
            <a:r>
              <a:rPr lang="en-GB" noProof="0" dirty="0"/>
              <a:t>-</a:t>
            </a:r>
          </a:p>
          <a:p>
            <a:pPr marL="457200" lvl="1" indent="0">
              <a:buNone/>
            </a:pPr>
            <a:r>
              <a:rPr lang="en-GB" noProof="0" dirty="0" err="1"/>
              <a:t>sation</a:t>
            </a:r>
            <a:r>
              <a:rPr lang="en-GB" noProof="0" dirty="0"/>
              <a:t> steps (objective weights).</a:t>
            </a:r>
          </a:p>
          <a:p>
            <a:pPr marL="457200" lvl="1" indent="0">
              <a:buNone/>
            </a:pPr>
            <a:r>
              <a:rPr lang="en-GB" noProof="0" dirty="0"/>
              <a:t>Music improvisation creativity is influenced by three key factors [7], which we treat here as three key </a:t>
            </a:r>
            <a:r>
              <a:rPr lang="en-GB" noProof="0" dirty="0" err="1"/>
              <a:t>ob</a:t>
            </a:r>
            <a:r>
              <a:rPr lang="en-GB" noProof="0" dirty="0"/>
              <a:t>-</a:t>
            </a:r>
          </a:p>
          <a:p>
            <a:pPr marL="457200" lvl="1" indent="0">
              <a:buNone/>
            </a:pPr>
            <a:r>
              <a:rPr lang="en-GB" noProof="0" dirty="0" err="1"/>
              <a:t>jectives</a:t>
            </a:r>
            <a:r>
              <a:rPr lang="en-GB" noProof="0" dirty="0"/>
              <a:t> for optimisation. We use current state of the art music generators and evaluate whether the intro-</a:t>
            </a:r>
          </a:p>
          <a:p>
            <a:pPr marL="457200" lvl="1" indent="0">
              <a:buNone/>
            </a:pPr>
            <a:r>
              <a:rPr lang="en-GB" noProof="0" dirty="0"/>
              <a:t>duction of multi-objective optimisation increases the perceived creativity of the generated output. and this</a:t>
            </a:r>
          </a:p>
          <a:p>
            <a:pPr marL="457200" lvl="1" indent="0">
              <a:buNone/>
            </a:pPr>
            <a:r>
              <a:rPr lang="en-GB" noProof="0" dirty="0"/>
              <a:t>allows us to incorporate evaluation in the creative process of music generators.</a:t>
            </a:r>
          </a:p>
          <a:p>
            <a:pPr marL="457200" lvl="1" indent="0">
              <a:buNone/>
            </a:pPr>
            <a:r>
              <a:rPr lang="en-GB" noProof="0" dirty="0"/>
              <a:t>These proposals (implementing creativity metrics in multi-objective optimisation) are the first to use </a:t>
            </a:r>
            <a:r>
              <a:rPr lang="en-GB" noProof="0" dirty="0" err="1"/>
              <a:t>cre</a:t>
            </a:r>
            <a:r>
              <a:rPr lang="en-GB" noProof="0" dirty="0"/>
              <a:t>-</a:t>
            </a:r>
          </a:p>
          <a:p>
            <a:pPr marL="457200" lvl="1" indent="0">
              <a:buNone/>
            </a:pPr>
            <a:r>
              <a:rPr lang="en-GB" noProof="0" dirty="0" err="1"/>
              <a:t>ativity</a:t>
            </a:r>
            <a:r>
              <a:rPr lang="en-GB" noProof="0" dirty="0"/>
              <a:t> evaluation to enable transformer-based AI software to develop more creativity algorithmically.</a:t>
            </a:r>
          </a:p>
        </p:txBody>
      </p:sp>
      <p:sp>
        <p:nvSpPr>
          <p:cNvPr id="4" name="Slide Number Placeholder 3">
            <a:extLst>
              <a:ext uri="{FF2B5EF4-FFF2-40B4-BE49-F238E27FC236}">
                <a16:creationId xmlns:a16="http://schemas.microsoft.com/office/drawing/2014/main" id="{86120CC6-268A-7A89-3C65-7FA74D28D0E9}"/>
              </a:ext>
            </a:extLst>
          </p:cNvPr>
          <p:cNvSpPr>
            <a:spLocks noGrp="1"/>
          </p:cNvSpPr>
          <p:nvPr>
            <p:ph type="sldNum" sz="quarter" idx="5"/>
          </p:nvPr>
        </p:nvSpPr>
        <p:spPr/>
        <p:txBody>
          <a:bodyPr/>
          <a:lstStyle/>
          <a:p>
            <a:fld id="{096EE22E-1E2D-1F48-A82F-5A2C2FD2407B}" type="slidenum">
              <a:rPr lang="en-GB" smtClean="0"/>
              <a:t>4</a:t>
            </a:fld>
            <a:endParaRPr lang="en-GB"/>
          </a:p>
        </p:txBody>
      </p:sp>
    </p:spTree>
    <p:extLst>
      <p:ext uri="{BB962C8B-B14F-4D97-AF65-F5344CB8AC3E}">
        <p14:creationId xmlns:p14="http://schemas.microsoft.com/office/powerpoint/2010/main" val="11571902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06622E-06DA-ACC3-1450-0D2ECC1616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1D9923C-CE46-4B8D-8CB0-6C96036407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00A14D2-649B-B58B-B3A8-B483F0B1F477}"/>
              </a:ext>
            </a:extLst>
          </p:cNvPr>
          <p:cNvSpPr>
            <a:spLocks noGrp="1"/>
          </p:cNvSpPr>
          <p:nvPr>
            <p:ph type="body" idx="1"/>
          </p:nvPr>
        </p:nvSpPr>
        <p:spPr/>
        <p:txBody>
          <a:bodyPr/>
          <a:lstStyle/>
          <a:p>
            <a:r>
              <a:rPr lang="en-GB" b="0" i="0" dirty="0">
                <a:solidFill>
                  <a:srgbClr val="202124"/>
                </a:solidFill>
                <a:effectLst/>
                <a:latin typeface="Roboto" panose="020F0502020204030204" pitchFamily="34" charset="0"/>
              </a:rPr>
              <a:t>Hypothesis: </a:t>
            </a:r>
            <a:br>
              <a:rPr lang="en-GB" dirty="0"/>
            </a:br>
            <a:r>
              <a:rPr lang="en-GB" b="0" i="0" dirty="0">
                <a:solidFill>
                  <a:srgbClr val="202124"/>
                </a:solidFill>
                <a:effectLst/>
                <a:latin typeface="Roboto" panose="02000000000000000000" pitchFamily="2" charset="0"/>
              </a:rPr>
              <a:t>• if an improvisation contains more evidence of emotion-laden content, it is more likely to be recognised as creative</a:t>
            </a:r>
            <a:br>
              <a:rPr lang="en-GB" dirty="0"/>
            </a:br>
            <a:br>
              <a:rPr lang="en-GB" dirty="0"/>
            </a:br>
            <a:r>
              <a:rPr lang="en-GB" b="0" i="0" dirty="0">
                <a:solidFill>
                  <a:srgbClr val="202124"/>
                </a:solidFill>
                <a:effectLst/>
                <a:latin typeface="Roboto" panose="02000000000000000000" pitchFamily="2" charset="0"/>
              </a:rPr>
              <a:t>What do I need</a:t>
            </a:r>
            <a:br>
              <a:rPr lang="en-GB" dirty="0"/>
            </a:br>
            <a:r>
              <a:rPr lang="en-GB" b="0" i="0" dirty="0">
                <a:solidFill>
                  <a:srgbClr val="202124"/>
                </a:solidFill>
                <a:effectLst/>
                <a:latin typeface="Roboto" panose="02000000000000000000" pitchFamily="2" charset="0"/>
              </a:rPr>
              <a:t>• data ranking most creative improvisations</a:t>
            </a:r>
            <a:br>
              <a:rPr lang="en-GB" dirty="0"/>
            </a:br>
            <a:r>
              <a:rPr lang="en-GB" b="0" i="0" dirty="0">
                <a:solidFill>
                  <a:srgbClr val="202124"/>
                </a:solidFill>
                <a:effectLst/>
                <a:latin typeface="Roboto" panose="02000000000000000000" pitchFamily="2" charset="0"/>
              </a:rPr>
              <a:t>• data for multiple improvisations</a:t>
            </a:r>
            <a:br>
              <a:rPr lang="en-GB" dirty="0"/>
            </a:br>
            <a:r>
              <a:rPr lang="en-GB" b="0" i="0" dirty="0">
                <a:solidFill>
                  <a:srgbClr val="202124"/>
                </a:solidFill>
                <a:effectLst/>
                <a:latin typeface="Roboto" panose="02000000000000000000" pitchFamily="2" charset="0"/>
              </a:rPr>
              <a:t>• ml model </a:t>
            </a:r>
            <a:r>
              <a:rPr lang="en-GB" b="0" i="0" dirty="0" err="1">
                <a:solidFill>
                  <a:srgbClr val="202124"/>
                </a:solidFill>
                <a:effectLst/>
                <a:latin typeface="Roboto" panose="02000000000000000000" pitchFamily="2" charset="0"/>
              </a:rPr>
              <a:t>eg</a:t>
            </a:r>
            <a:r>
              <a:rPr lang="en-GB" b="0" i="0" dirty="0">
                <a:solidFill>
                  <a:srgbClr val="202124"/>
                </a:solidFill>
                <a:effectLst/>
                <a:latin typeface="Roboto" panose="02000000000000000000" pitchFamily="2" charset="0"/>
              </a:rPr>
              <a:t> transformer trained on valence/arousal (</a:t>
            </a:r>
            <a:r>
              <a:rPr lang="en-GB" b="0" i="0" dirty="0" err="1">
                <a:solidFill>
                  <a:srgbClr val="202124"/>
                </a:solidFill>
                <a:effectLst/>
                <a:latin typeface="Roboto" panose="02000000000000000000" pitchFamily="2" charset="0"/>
              </a:rPr>
              <a:t>soleymani</a:t>
            </a:r>
            <a:r>
              <a:rPr lang="en-GB" b="0" i="0" dirty="0">
                <a:solidFill>
                  <a:srgbClr val="202124"/>
                </a:solidFill>
                <a:effectLst/>
                <a:latin typeface="Roboto" panose="02000000000000000000" pitchFamily="2" charset="0"/>
              </a:rPr>
              <a:t> et al?) - </a:t>
            </a:r>
            <a:r>
              <a:rPr lang="en-GB" b="0" i="0" dirty="0" err="1">
                <a:solidFill>
                  <a:srgbClr val="202124"/>
                </a:solidFill>
                <a:effectLst/>
                <a:latin typeface="Roboto" panose="02000000000000000000" pitchFamily="2" charset="0"/>
              </a:rPr>
              <a:t>benetos</a:t>
            </a:r>
            <a:r>
              <a:rPr lang="en-GB" b="0" i="0" dirty="0">
                <a:solidFill>
                  <a:srgbClr val="202124"/>
                </a:solidFill>
                <a:effectLst/>
                <a:latin typeface="Roboto" panose="02000000000000000000" pitchFamily="2" charset="0"/>
              </a:rPr>
              <a:t> et al 2021? Assumption that git repo using </a:t>
            </a:r>
            <a:r>
              <a:rPr lang="en-GB" b="0" i="0" dirty="0" err="1">
                <a:solidFill>
                  <a:srgbClr val="202124"/>
                </a:solidFill>
                <a:effectLst/>
                <a:latin typeface="Roboto" panose="02000000000000000000" pitchFamily="2" charset="0"/>
              </a:rPr>
              <a:t>Spotipy</a:t>
            </a:r>
            <a:r>
              <a:rPr lang="en-GB" b="0" i="0" dirty="0">
                <a:solidFill>
                  <a:srgbClr val="202124"/>
                </a:solidFill>
                <a:effectLst/>
                <a:latin typeface="Roboto" panose="02000000000000000000" pitchFamily="2" charset="0"/>
              </a:rPr>
              <a:t> won't work any more</a:t>
            </a:r>
            <a:br>
              <a:rPr lang="en-GB" dirty="0"/>
            </a:br>
            <a:r>
              <a:rPr lang="en-GB" b="0" i="0" dirty="0">
                <a:solidFill>
                  <a:srgbClr val="202124"/>
                </a:solidFill>
                <a:effectLst/>
                <a:latin typeface="Roboto" panose="02000000000000000000" pitchFamily="2" charset="0"/>
              </a:rPr>
              <a:t>• library to calculate J&amp;L features - </a:t>
            </a:r>
            <a:r>
              <a:rPr lang="en-GB" b="0" i="0" dirty="0" err="1">
                <a:solidFill>
                  <a:srgbClr val="202124"/>
                </a:solidFill>
                <a:effectLst/>
                <a:latin typeface="Roboto" panose="02000000000000000000" pitchFamily="2" charset="0"/>
              </a:rPr>
              <a:t>librosa</a:t>
            </a:r>
            <a:r>
              <a:rPr lang="en-GB" b="0" i="0" dirty="0">
                <a:solidFill>
                  <a:srgbClr val="202124"/>
                </a:solidFill>
                <a:effectLst/>
                <a:latin typeface="Roboto" panose="02000000000000000000" pitchFamily="2" charset="0"/>
              </a:rPr>
              <a:t>? Super collider?</a:t>
            </a:r>
            <a:br>
              <a:rPr lang="en-GB" dirty="0"/>
            </a:br>
            <a:r>
              <a:rPr lang="en-GB" b="0" i="0" dirty="0">
                <a:solidFill>
                  <a:srgbClr val="202124"/>
                </a:solidFill>
                <a:effectLst/>
                <a:latin typeface="Roboto" panose="02000000000000000000" pitchFamily="2" charset="0"/>
              </a:rPr>
              <a:t>• do I want to get human input for validation? Or is the ranking enough?</a:t>
            </a:r>
            <a:br>
              <a:rPr lang="en-GB" dirty="0"/>
            </a:br>
            <a:r>
              <a:rPr lang="en-GB" b="0" i="0" dirty="0">
                <a:solidFill>
                  <a:srgbClr val="202124"/>
                </a:solidFill>
                <a:effectLst/>
                <a:latin typeface="Roboto" panose="02000000000000000000" pitchFamily="2" charset="0"/>
              </a:rPr>
              <a:t>• Data on popularity of artists in dataset (</a:t>
            </a:r>
            <a:r>
              <a:rPr lang="en-GB" b="0" i="0" dirty="0" err="1">
                <a:solidFill>
                  <a:srgbClr val="202124"/>
                </a:solidFill>
                <a:effectLst/>
                <a:latin typeface="Roboto" panose="02000000000000000000" pitchFamily="2" charset="0"/>
              </a:rPr>
              <a:t>spotipy</a:t>
            </a:r>
            <a:r>
              <a:rPr lang="en-GB" b="0" i="0" dirty="0">
                <a:solidFill>
                  <a:srgbClr val="202124"/>
                </a:solidFill>
                <a:effectLst/>
                <a:latin typeface="Roboto" panose="02000000000000000000" pitchFamily="2" charset="0"/>
              </a:rPr>
              <a:t>?)</a:t>
            </a:r>
            <a:br>
              <a:rPr lang="en-GB" dirty="0"/>
            </a:br>
            <a:r>
              <a:rPr lang="en-GB" b="0" i="0" dirty="0">
                <a:solidFill>
                  <a:srgbClr val="202124"/>
                </a:solidFill>
                <a:effectLst/>
                <a:latin typeface="Roboto" panose="02000000000000000000" pitchFamily="2" charset="0"/>
              </a:rPr>
              <a:t>• Literature survey on MER music emotion recognition, especially anything looking at creativity- MAY INFLUENCE METHOD</a:t>
            </a:r>
            <a:br>
              <a:rPr lang="en-GB" dirty="0"/>
            </a:br>
            <a:r>
              <a:rPr lang="en-GB" b="0" i="0" dirty="0">
                <a:solidFill>
                  <a:srgbClr val="202124"/>
                </a:solidFill>
                <a:effectLst/>
                <a:latin typeface="Roboto" panose="02000000000000000000" pitchFamily="2" charset="0"/>
              </a:rPr>
              <a:t>• Stats method to analyse results across songs</a:t>
            </a:r>
            <a:br>
              <a:rPr lang="en-GB" dirty="0"/>
            </a:br>
            <a:r>
              <a:rPr lang="en-GB" b="0" i="0" dirty="0">
                <a:solidFill>
                  <a:srgbClr val="202124"/>
                </a:solidFill>
                <a:effectLst/>
                <a:latin typeface="Roboto" panose="02000000000000000000" pitchFamily="2" charset="0"/>
              </a:rPr>
              <a:t>• organising data into sets for analysis, need to cross check against data on </a:t>
            </a:r>
            <a:r>
              <a:rPr lang="en-GB" b="0" i="0" dirty="0" err="1">
                <a:solidFill>
                  <a:srgbClr val="202124"/>
                </a:solidFill>
                <a:effectLst/>
                <a:latin typeface="Roboto" panose="02000000000000000000" pitchFamily="2" charset="0"/>
              </a:rPr>
              <a:t>popularity+year</a:t>
            </a:r>
            <a:r>
              <a:rPr lang="en-GB" b="0" i="0" dirty="0">
                <a:solidFill>
                  <a:srgbClr val="202124"/>
                </a:solidFill>
                <a:effectLst/>
                <a:latin typeface="Roboto" panose="02000000000000000000" pitchFamily="2" charset="0"/>
              </a:rPr>
              <a:t> as well as matching across a lead sheet</a:t>
            </a:r>
            <a:br>
              <a:rPr lang="en-GB" dirty="0"/>
            </a:br>
            <a:r>
              <a:rPr lang="en-GB" b="0" i="0" dirty="0">
                <a:solidFill>
                  <a:srgbClr val="202124"/>
                </a:solidFill>
                <a:effectLst/>
                <a:latin typeface="Roboto" panose="02000000000000000000" pitchFamily="2" charset="0"/>
              </a:rPr>
              <a:t>• check for different songs with same name </a:t>
            </a:r>
            <a:r>
              <a:rPr lang="en-GB" b="0" i="0" dirty="0" err="1">
                <a:solidFill>
                  <a:srgbClr val="202124"/>
                </a:solidFill>
                <a:effectLst/>
                <a:latin typeface="Roboto" panose="02000000000000000000" pitchFamily="2" charset="0"/>
              </a:rPr>
              <a:t>eg</a:t>
            </a:r>
            <a:r>
              <a:rPr lang="en-GB" b="0" i="0" dirty="0">
                <a:solidFill>
                  <a:srgbClr val="202124"/>
                </a:solidFill>
                <a:effectLst/>
                <a:latin typeface="Roboto" panose="02000000000000000000" pitchFamily="2" charset="0"/>
              </a:rPr>
              <a:t> moaning</a:t>
            </a:r>
            <a:br>
              <a:rPr lang="en-GB" dirty="0"/>
            </a:br>
            <a:br>
              <a:rPr lang="en-GB" dirty="0"/>
            </a:br>
            <a:r>
              <a:rPr lang="en-GB" b="0" i="0" dirty="0">
                <a:solidFill>
                  <a:srgbClr val="202124"/>
                </a:solidFill>
                <a:effectLst/>
                <a:latin typeface="Roboto" panose="02000000000000000000" pitchFamily="2" charset="0"/>
              </a:rPr>
              <a:t>Method</a:t>
            </a:r>
            <a:br>
              <a:rPr lang="en-GB" dirty="0"/>
            </a:br>
            <a:r>
              <a:rPr lang="en-GB" b="0" i="0" dirty="0">
                <a:solidFill>
                  <a:srgbClr val="202124"/>
                </a:solidFill>
                <a:effectLst/>
                <a:latin typeface="Roboto" panose="02000000000000000000" pitchFamily="2" charset="0"/>
              </a:rPr>
              <a:t>• collect data as above</a:t>
            </a:r>
            <a:br>
              <a:rPr lang="en-GB" dirty="0"/>
            </a:br>
            <a:r>
              <a:rPr lang="en-GB" b="0" i="0" dirty="0">
                <a:solidFill>
                  <a:srgbClr val="202124"/>
                </a:solidFill>
                <a:effectLst/>
                <a:latin typeface="Roboto" panose="02000000000000000000" pitchFamily="2" charset="0"/>
              </a:rPr>
              <a:t>• implement J&amp;L features for input audio with 5d vector as output (is this actually the first paper? See issues)(and Russell model? With 2d output vector, to see if overall emotion has effect). Output = </a:t>
            </a:r>
            <a:r>
              <a:rPr lang="en-GB" b="0" i="0" dirty="0" err="1">
                <a:solidFill>
                  <a:srgbClr val="202124"/>
                </a:solidFill>
                <a:effectLst/>
                <a:latin typeface="Roboto" panose="02000000000000000000" pitchFamily="2" charset="0"/>
              </a:rPr>
              <a:t>emovectors</a:t>
            </a:r>
            <a:r>
              <a:rPr lang="en-GB" b="0" i="0" dirty="0">
                <a:solidFill>
                  <a:srgbClr val="202124"/>
                </a:solidFill>
                <a:effectLst/>
                <a:latin typeface="Roboto" panose="02000000000000000000" pitchFamily="2" charset="0"/>
              </a:rPr>
              <a:t>? (Check if that had been used)</a:t>
            </a:r>
            <a:br>
              <a:rPr lang="en-GB" dirty="0"/>
            </a:br>
            <a:r>
              <a:rPr lang="en-GB" b="0" i="0" dirty="0">
                <a:solidFill>
                  <a:srgbClr val="202124"/>
                </a:solidFill>
                <a:effectLst/>
                <a:latin typeface="Roboto" panose="02000000000000000000" pitchFamily="2" charset="0"/>
              </a:rPr>
              <a:t>• Get </a:t>
            </a:r>
            <a:r>
              <a:rPr lang="en-GB" b="0" i="0" dirty="0" err="1">
                <a:solidFill>
                  <a:srgbClr val="202124"/>
                </a:solidFill>
                <a:effectLst/>
                <a:latin typeface="Roboto" panose="02000000000000000000" pitchFamily="2" charset="0"/>
              </a:rPr>
              <a:t>emovectors</a:t>
            </a:r>
            <a:r>
              <a:rPr lang="en-GB" b="0" i="0" dirty="0">
                <a:solidFill>
                  <a:srgbClr val="202124"/>
                </a:solidFill>
                <a:effectLst/>
                <a:latin typeface="Roboto" panose="02000000000000000000" pitchFamily="2" charset="0"/>
              </a:rPr>
              <a:t> :) for each song in analysis data</a:t>
            </a:r>
            <a:br>
              <a:rPr lang="en-GB" dirty="0"/>
            </a:br>
            <a:r>
              <a:rPr lang="en-GB" b="0" i="0" dirty="0">
                <a:solidFill>
                  <a:srgbClr val="202124"/>
                </a:solidFill>
                <a:effectLst/>
                <a:latin typeface="Roboto" panose="02000000000000000000" pitchFamily="2" charset="0"/>
              </a:rPr>
              <a:t>• Statistical analysis across songs matched to ranking to verify hypothesis</a:t>
            </a:r>
            <a:br>
              <a:rPr lang="en-GB" dirty="0"/>
            </a:br>
            <a:br>
              <a:rPr lang="en-GB" dirty="0"/>
            </a:br>
            <a:r>
              <a:rPr lang="en-GB" b="0" i="0" dirty="0">
                <a:solidFill>
                  <a:srgbClr val="202124"/>
                </a:solidFill>
                <a:effectLst/>
                <a:latin typeface="Roboto" panose="02000000000000000000" pitchFamily="2" charset="0"/>
              </a:rPr>
              <a:t>Issues</a:t>
            </a:r>
            <a:br>
              <a:rPr lang="en-GB" dirty="0"/>
            </a:br>
            <a:r>
              <a:rPr lang="en-GB" b="0" i="0" dirty="0">
                <a:solidFill>
                  <a:srgbClr val="202124"/>
                </a:solidFill>
                <a:effectLst/>
                <a:latin typeface="Roboto" panose="02000000000000000000" pitchFamily="2" charset="0"/>
              </a:rPr>
              <a:t>• isolating individual improvisations vs analysing the whole track- this needs to be clearly linked to the rankings</a:t>
            </a:r>
            <a:br>
              <a:rPr lang="en-GB" dirty="0"/>
            </a:br>
            <a:r>
              <a:rPr lang="en-GB" b="0" i="0" dirty="0">
                <a:solidFill>
                  <a:srgbClr val="202124"/>
                </a:solidFill>
                <a:effectLst/>
                <a:latin typeface="Roboto" panose="02000000000000000000" pitchFamily="2" charset="0"/>
              </a:rPr>
              <a:t>• rankings need to be very solid benchmarks</a:t>
            </a:r>
            <a:br>
              <a:rPr lang="en-GB" dirty="0"/>
            </a:br>
            <a:r>
              <a:rPr lang="en-GB" b="0" i="0" dirty="0">
                <a:solidFill>
                  <a:srgbClr val="202124"/>
                </a:solidFill>
                <a:effectLst/>
                <a:latin typeface="Roboto" panose="02000000000000000000" pitchFamily="2" charset="0"/>
              </a:rPr>
              <a:t>• Is the impro creative because of the individual improvising, or the group? I assume collective creativity - why? Because music impro is inherently social (citation) and group impro is constructed around interaction (cite, jazz theory examples too)</a:t>
            </a:r>
            <a:br>
              <a:rPr lang="en-GB" dirty="0"/>
            </a:br>
            <a:r>
              <a:rPr lang="en-GB" b="0" i="0" dirty="0">
                <a:solidFill>
                  <a:srgbClr val="202124"/>
                </a:solidFill>
                <a:effectLst/>
                <a:latin typeface="Roboto" panose="02000000000000000000" pitchFamily="2" charset="0"/>
              </a:rPr>
              <a:t>* to what extent does the chord sequence/ lead sheet melody influence creativity? In this work, this is controlled for through analysing multiple examples over the same chord sequence. Where possible, will also compare improvisations seeded from different lead sheet melodies, using the same chord sequence </a:t>
            </a:r>
            <a:r>
              <a:rPr lang="en-GB" b="0" i="0" dirty="0" err="1">
                <a:solidFill>
                  <a:srgbClr val="202124"/>
                </a:solidFill>
                <a:effectLst/>
                <a:latin typeface="Roboto" panose="02000000000000000000" pitchFamily="2" charset="0"/>
              </a:rPr>
              <a:t>eg</a:t>
            </a:r>
            <a:r>
              <a:rPr lang="en-GB" b="0" i="0" dirty="0">
                <a:solidFill>
                  <a:srgbClr val="202124"/>
                </a:solidFill>
                <a:effectLst/>
                <a:latin typeface="Roboto" panose="02000000000000000000" pitchFamily="2" charset="0"/>
              </a:rPr>
              <a:t> 12 bar blues, rhythm changes</a:t>
            </a:r>
            <a:br>
              <a:rPr lang="en-GB" dirty="0"/>
            </a:br>
            <a:r>
              <a:rPr lang="en-GB" b="0" i="0" dirty="0">
                <a:solidFill>
                  <a:srgbClr val="202124"/>
                </a:solidFill>
                <a:effectLst/>
                <a:latin typeface="Roboto" panose="02000000000000000000" pitchFamily="2" charset="0"/>
              </a:rPr>
              <a:t>* Rankings will be biased by popularity of the musicians involved and how well known they are - control by looking at tracks matched by rough date, and also will be interesting to evaluate newer tracks by lesser known artists - can I detect up and coming stars? (Can use </a:t>
            </a:r>
            <a:r>
              <a:rPr lang="en-GB" b="0" i="0" dirty="0" err="1">
                <a:solidFill>
                  <a:srgbClr val="202124"/>
                </a:solidFill>
                <a:effectLst/>
                <a:latin typeface="Roboto" panose="02000000000000000000" pitchFamily="2" charset="0"/>
              </a:rPr>
              <a:t>spotipy</a:t>
            </a:r>
            <a:r>
              <a:rPr lang="en-GB" b="0" i="0" dirty="0">
                <a:solidFill>
                  <a:srgbClr val="202124"/>
                </a:solidFill>
                <a:effectLst/>
                <a:latin typeface="Roboto" panose="02000000000000000000" pitchFamily="2" charset="0"/>
              </a:rPr>
              <a:t> for metadata on artist popularity, will need to be scaled relative to all jazz artists in my dataset)</a:t>
            </a:r>
            <a:br>
              <a:rPr lang="en-GB" dirty="0"/>
            </a:br>
            <a:r>
              <a:rPr lang="en-GB" b="0" i="0" dirty="0">
                <a:solidFill>
                  <a:srgbClr val="202124"/>
                </a:solidFill>
                <a:effectLst/>
                <a:latin typeface="Roboto" panose="02000000000000000000" pitchFamily="2" charset="0"/>
              </a:rPr>
              <a:t>* jazz is a term that covers many sub genres, how appropriate is it to compare, say free jazz to dixie? ..... maybe can check this in analysis if deep enough data</a:t>
            </a:r>
            <a:br>
              <a:rPr lang="en-GB" dirty="0"/>
            </a:br>
            <a:r>
              <a:rPr lang="en-GB" b="0" i="0" dirty="0">
                <a:solidFill>
                  <a:srgbClr val="202124"/>
                </a:solidFill>
                <a:effectLst/>
                <a:latin typeface="Roboto" panose="02000000000000000000" pitchFamily="2" charset="0"/>
              </a:rPr>
              <a:t>* what about improvisations that aren't jazz? Maybe </a:t>
            </a:r>
            <a:r>
              <a:rPr lang="en-GB" b="0" i="0" dirty="0" err="1">
                <a:solidFill>
                  <a:srgbClr val="202124"/>
                </a:solidFill>
                <a:effectLst/>
                <a:latin typeface="Roboto" panose="02000000000000000000" pitchFamily="2" charset="0"/>
              </a:rPr>
              <a:t>i</a:t>
            </a:r>
            <a:r>
              <a:rPr lang="en-GB" b="0" i="0" dirty="0">
                <a:solidFill>
                  <a:srgbClr val="202124"/>
                </a:solidFill>
                <a:effectLst/>
                <a:latin typeface="Roboto" panose="02000000000000000000" pitchFamily="2" charset="0"/>
              </a:rPr>
              <a:t> need to be careful here and say 'impro' rather than jazz, though that might not work as the </a:t>
            </a:r>
            <a:r>
              <a:rPr lang="en-GB" b="0" i="0" dirty="0" err="1">
                <a:solidFill>
                  <a:srgbClr val="202124"/>
                </a:solidFill>
                <a:effectLst/>
                <a:latin typeface="Roboto" panose="02000000000000000000" pitchFamily="2" charset="0"/>
              </a:rPr>
              <a:t>leadsheet</a:t>
            </a:r>
            <a:r>
              <a:rPr lang="en-GB" b="0" i="0" dirty="0">
                <a:solidFill>
                  <a:srgbClr val="202124"/>
                </a:solidFill>
                <a:effectLst/>
                <a:latin typeface="Roboto" panose="02000000000000000000" pitchFamily="2" charset="0"/>
              </a:rPr>
              <a:t>/chord sequence idea is inspired by jazz. I need to be careful how to frame this. I can emphasise my scope is on improvisations around a lead sheet/ chord sequence model (explain what this is), typically but not exclusively found in jazz impro... acknowledging too that not all jazz is in this model (I can cite Alex Hawkins as example!)</a:t>
            </a:r>
            <a:br>
              <a:rPr lang="en-GB" dirty="0"/>
            </a:br>
            <a:r>
              <a:rPr lang="en-GB" b="0" i="0" dirty="0">
                <a:solidFill>
                  <a:srgbClr val="202124"/>
                </a:solidFill>
                <a:effectLst/>
                <a:latin typeface="Roboto" panose="02000000000000000000" pitchFamily="2" charset="0"/>
              </a:rPr>
              <a:t>* I assume that for J&amp;L all audio features contribute equally to the emotion... check original paper and any follow up work. Can </a:t>
            </a:r>
            <a:r>
              <a:rPr lang="en-GB" b="0" i="0" dirty="0" err="1">
                <a:solidFill>
                  <a:srgbClr val="202124"/>
                </a:solidFill>
                <a:effectLst/>
                <a:latin typeface="Roboto" panose="02000000000000000000" pitchFamily="2" charset="0"/>
              </a:rPr>
              <a:t>i</a:t>
            </a:r>
            <a:r>
              <a:rPr lang="en-GB" b="0" i="0" dirty="0">
                <a:solidFill>
                  <a:srgbClr val="202124"/>
                </a:solidFill>
                <a:effectLst/>
                <a:latin typeface="Roboto" panose="02000000000000000000" pitchFamily="2" charset="0"/>
              </a:rPr>
              <a:t> validate this against any annotated datasets (ideally jazz)? Is this actually the first paper?</a:t>
            </a:r>
            <a:br>
              <a:rPr lang="en-GB" dirty="0"/>
            </a:br>
            <a:r>
              <a:rPr lang="en-GB" b="0" i="0" dirty="0">
                <a:solidFill>
                  <a:srgbClr val="202124"/>
                </a:solidFill>
                <a:effectLst/>
                <a:latin typeface="Roboto" panose="02000000000000000000" pitchFamily="2" charset="0"/>
              </a:rPr>
              <a:t>* is it worth doing analysis across an artist, to calculate their most creative impro? Might be verifiable against people's rankings? Controversial again otherwise, but possible. Difficulty with groups- what is the artist? The lead name on the record? Or that specific combination of musicians? Could be a fun initial experiment pointing to future work?</a:t>
            </a:r>
            <a:br>
              <a:rPr lang="en-GB" dirty="0"/>
            </a:br>
            <a:br>
              <a:rPr lang="en-GB" dirty="0"/>
            </a:br>
            <a:r>
              <a:rPr lang="en-GB" b="0" i="0" dirty="0">
                <a:solidFill>
                  <a:srgbClr val="202124"/>
                </a:solidFill>
                <a:effectLst/>
                <a:latin typeface="Roboto" panose="02000000000000000000" pitchFamily="2" charset="0"/>
              </a:rPr>
              <a:t>Assumptions:</a:t>
            </a:r>
            <a:br>
              <a:rPr lang="en-GB" dirty="0"/>
            </a:br>
            <a:r>
              <a:rPr lang="en-GB" b="0" i="0" dirty="0">
                <a:solidFill>
                  <a:srgbClr val="202124"/>
                </a:solidFill>
                <a:effectLst/>
                <a:latin typeface="Roboto" panose="02000000000000000000" pitchFamily="2" charset="0"/>
              </a:rPr>
              <a:t>* Improvisation is creative process where the outputs are closely tied to the live process.</a:t>
            </a:r>
            <a:br>
              <a:rPr lang="en-GB" dirty="0"/>
            </a:br>
            <a:r>
              <a:rPr lang="en-GB" b="0" i="0" dirty="0">
                <a:solidFill>
                  <a:srgbClr val="202124"/>
                </a:solidFill>
                <a:effectLst/>
                <a:latin typeface="Roboto" panose="02000000000000000000" pitchFamily="2" charset="0"/>
              </a:rPr>
              <a:t>• emotional content in the music can be used as a proxy for emotional involvement</a:t>
            </a:r>
            <a:br>
              <a:rPr lang="en-GB" dirty="0"/>
            </a:br>
            <a:r>
              <a:rPr lang="en-GB" b="0" i="0" dirty="0">
                <a:solidFill>
                  <a:srgbClr val="202124"/>
                </a:solidFill>
                <a:effectLst/>
                <a:latin typeface="Roboto" panose="02000000000000000000" pitchFamily="2" charset="0"/>
              </a:rPr>
              <a:t>• emotional content can be represented using either Russell valence and arousal model or the 5 key emotions as captured by </a:t>
            </a:r>
            <a:r>
              <a:rPr lang="en-GB" b="0" i="0" dirty="0" err="1">
                <a:solidFill>
                  <a:srgbClr val="202124"/>
                </a:solidFill>
                <a:effectLst/>
                <a:latin typeface="Roboto" panose="02000000000000000000" pitchFamily="2" charset="0"/>
              </a:rPr>
              <a:t>Juslin</a:t>
            </a:r>
            <a:r>
              <a:rPr lang="en-GB" b="0" i="0" dirty="0">
                <a:solidFill>
                  <a:srgbClr val="202124"/>
                </a:solidFill>
                <a:effectLst/>
                <a:latin typeface="Roboto" panose="02000000000000000000" pitchFamily="2" charset="0"/>
              </a:rPr>
              <a:t> and </a:t>
            </a:r>
            <a:r>
              <a:rPr lang="en-GB" b="0" i="0" dirty="0" err="1">
                <a:solidFill>
                  <a:srgbClr val="202124"/>
                </a:solidFill>
                <a:effectLst/>
                <a:latin typeface="Roboto" panose="02000000000000000000" pitchFamily="2" charset="0"/>
              </a:rPr>
              <a:t>Laukka</a:t>
            </a:r>
            <a:r>
              <a:rPr lang="en-GB" b="0" i="0" dirty="0">
                <a:solidFill>
                  <a:srgbClr val="202124"/>
                </a:solidFill>
                <a:effectLst/>
                <a:latin typeface="Roboto" panose="02000000000000000000" pitchFamily="2" charset="0"/>
              </a:rPr>
              <a:t>. Russell ok for summative but not for magnitude, so J&amp;L better?</a:t>
            </a:r>
            <a:br>
              <a:rPr lang="en-GB" dirty="0"/>
            </a:br>
            <a:r>
              <a:rPr lang="en-GB" b="0" i="0" dirty="0">
                <a:solidFill>
                  <a:srgbClr val="202124"/>
                </a:solidFill>
                <a:effectLst/>
                <a:latin typeface="Roboto" panose="02000000000000000000" pitchFamily="2" charset="0"/>
              </a:rPr>
              <a:t>• Intention and emotional involvement are recognised outside my work, as part of the key contributors to musical creativity (alongside social interaction and communication, and domain competence)</a:t>
            </a:r>
            <a:br>
              <a:rPr lang="en-GB" dirty="0"/>
            </a:br>
            <a:r>
              <a:rPr lang="en-GB" b="0" i="0" dirty="0">
                <a:solidFill>
                  <a:srgbClr val="202124"/>
                </a:solidFill>
                <a:effectLst/>
                <a:latin typeface="Roboto" panose="02000000000000000000" pitchFamily="2" charset="0"/>
              </a:rPr>
              <a:t>• I can use 'song' or 'chart' to represent lead sheet plus chord (chart probably better, but more confusing for a non </a:t>
            </a:r>
            <a:r>
              <a:rPr lang="en-GB" b="0" i="0" dirty="0" err="1">
                <a:solidFill>
                  <a:srgbClr val="202124"/>
                </a:solidFill>
                <a:effectLst/>
                <a:latin typeface="Roboto" panose="02000000000000000000" pitchFamily="2" charset="0"/>
              </a:rPr>
              <a:t>jazzer</a:t>
            </a:r>
            <a:r>
              <a:rPr lang="en-GB" b="0" i="0" dirty="0">
                <a:solidFill>
                  <a:srgbClr val="202124"/>
                </a:solidFill>
                <a:effectLst/>
                <a:latin typeface="Roboto" panose="02000000000000000000" pitchFamily="2" charset="0"/>
              </a:rPr>
              <a:t>?)</a:t>
            </a:r>
            <a:br>
              <a:rPr lang="en-GB" dirty="0"/>
            </a:br>
            <a:br>
              <a:rPr lang="en-GB" dirty="0"/>
            </a:br>
            <a:r>
              <a:rPr lang="en-GB" b="0" i="0" dirty="0">
                <a:solidFill>
                  <a:srgbClr val="202124"/>
                </a:solidFill>
                <a:effectLst/>
                <a:latin typeface="Roboto" panose="02000000000000000000" pitchFamily="2" charset="0"/>
              </a:rPr>
              <a:t>Future work</a:t>
            </a:r>
            <a:br>
              <a:rPr lang="en-GB" dirty="0"/>
            </a:br>
            <a:r>
              <a:rPr lang="en-GB" b="0" i="0" dirty="0">
                <a:solidFill>
                  <a:srgbClr val="202124"/>
                </a:solidFill>
                <a:effectLst/>
                <a:latin typeface="Roboto" panose="02000000000000000000" pitchFamily="2" charset="0"/>
              </a:rPr>
              <a:t>• intention - can this be captured by showing presence of a musical narrative? How?</a:t>
            </a:r>
            <a:br>
              <a:rPr lang="en-GB" dirty="0"/>
            </a:br>
            <a:r>
              <a:rPr lang="en-GB" b="0" i="0" dirty="0">
                <a:solidFill>
                  <a:srgbClr val="202124"/>
                </a:solidFill>
                <a:effectLst/>
                <a:latin typeface="Roboto" panose="02000000000000000000" pitchFamily="2" charset="0"/>
              </a:rPr>
              <a:t>• how does the chord sequence influence creativity potential? Future work on optimising chord sequences for creativity</a:t>
            </a:r>
            <a:br>
              <a:rPr lang="en-GB" dirty="0"/>
            </a:br>
            <a:r>
              <a:rPr lang="en-GB" b="0" i="0" dirty="0">
                <a:solidFill>
                  <a:srgbClr val="202124"/>
                </a:solidFill>
                <a:effectLst/>
                <a:latin typeface="Roboto" panose="02000000000000000000" pitchFamily="2" charset="0"/>
              </a:rPr>
              <a:t>• could analyse creativity of an individual artist across different groups.. see in what groups they (collectively) produce most creative impro..... but difficult to do without</a:t>
            </a:r>
            <a:endParaRPr lang="en-GB" dirty="0"/>
          </a:p>
        </p:txBody>
      </p:sp>
      <p:sp>
        <p:nvSpPr>
          <p:cNvPr id="4" name="Slide Number Placeholder 3">
            <a:extLst>
              <a:ext uri="{FF2B5EF4-FFF2-40B4-BE49-F238E27FC236}">
                <a16:creationId xmlns:a16="http://schemas.microsoft.com/office/drawing/2014/main" id="{393E1409-7CE2-8E1A-F6F0-BE35AB337537}"/>
              </a:ext>
            </a:extLst>
          </p:cNvPr>
          <p:cNvSpPr>
            <a:spLocks noGrp="1"/>
          </p:cNvSpPr>
          <p:nvPr>
            <p:ph type="sldNum" sz="quarter" idx="5"/>
          </p:nvPr>
        </p:nvSpPr>
        <p:spPr/>
        <p:txBody>
          <a:bodyPr/>
          <a:lstStyle/>
          <a:p>
            <a:fld id="{096EE22E-1E2D-1F48-A82F-5A2C2FD2407B}" type="slidenum">
              <a:rPr lang="en-GB" smtClean="0"/>
              <a:t>8</a:t>
            </a:fld>
            <a:endParaRPr lang="en-GB"/>
          </a:p>
        </p:txBody>
      </p:sp>
    </p:spTree>
    <p:extLst>
      <p:ext uri="{BB962C8B-B14F-4D97-AF65-F5344CB8AC3E}">
        <p14:creationId xmlns:p14="http://schemas.microsoft.com/office/powerpoint/2010/main" val="13847855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B81B0BD-5AA2-7345-B9EB-1F262DA6B095}" type="slidenum">
              <a:rPr lang="en-GB" smtClean="0"/>
              <a:t>9</a:t>
            </a:fld>
            <a:endParaRPr lang="en-GB"/>
          </a:p>
        </p:txBody>
      </p:sp>
    </p:spTree>
    <p:extLst>
      <p:ext uri="{BB962C8B-B14F-4D97-AF65-F5344CB8AC3E}">
        <p14:creationId xmlns:p14="http://schemas.microsoft.com/office/powerpoint/2010/main" val="11022811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697163" y="509588"/>
            <a:ext cx="4532312" cy="25495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64B663F-FE7E-487F-B07F-3A770B0BE146}" type="slidenum">
              <a:rPr lang="en-GB" smtClean="0"/>
              <a:pPr/>
              <a:t>12</a:t>
            </a:fld>
            <a:endParaRPr lang="en-GB"/>
          </a:p>
        </p:txBody>
      </p:sp>
    </p:spTree>
    <p:extLst>
      <p:ext uri="{BB962C8B-B14F-4D97-AF65-F5344CB8AC3E}">
        <p14:creationId xmlns:p14="http://schemas.microsoft.com/office/powerpoint/2010/main" val="838174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63900" y="509588"/>
            <a:ext cx="3398838" cy="254952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64B663F-FE7E-487F-B07F-3A770B0BE146}" type="slidenum">
              <a:rPr lang="en-GB" smtClean="0"/>
              <a:pPr/>
              <a:t>14</a:t>
            </a:fld>
            <a:endParaRPr lang="en-GB"/>
          </a:p>
        </p:txBody>
      </p:sp>
    </p:spTree>
    <p:extLst>
      <p:ext uri="{BB962C8B-B14F-4D97-AF65-F5344CB8AC3E}">
        <p14:creationId xmlns:p14="http://schemas.microsoft.com/office/powerpoint/2010/main" val="21372140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AB4690-49E4-6043-223C-2B84A08DA4A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E262D0-0388-53BB-1131-B0F6A04DD46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3E9BF8D-013B-C763-C736-FCDBA802C7B1}"/>
              </a:ext>
            </a:extLst>
          </p:cNvPr>
          <p:cNvSpPr>
            <a:spLocks noGrp="1"/>
          </p:cNvSpPr>
          <p:nvPr>
            <p:ph type="body" idx="1"/>
          </p:nvPr>
        </p:nvSpPr>
        <p:spPr/>
        <p:txBody>
          <a:bodyPr/>
          <a:lstStyle/>
          <a:p>
            <a:r>
              <a:rPr lang="en-GB" b="0" i="0" dirty="0">
                <a:solidFill>
                  <a:srgbClr val="202124"/>
                </a:solidFill>
                <a:effectLst/>
                <a:latin typeface="Roboto" panose="020F0502020204030204" pitchFamily="34" charset="0"/>
              </a:rPr>
              <a:t>Hypothesis: </a:t>
            </a:r>
            <a:br>
              <a:rPr lang="en-GB" dirty="0"/>
            </a:br>
            <a:r>
              <a:rPr lang="en-GB" b="0" i="0" dirty="0">
                <a:solidFill>
                  <a:srgbClr val="202124"/>
                </a:solidFill>
                <a:effectLst/>
                <a:latin typeface="Roboto" panose="02000000000000000000" pitchFamily="2" charset="0"/>
              </a:rPr>
              <a:t>• if an improvisation contains more evidence of emotion-laden content, it is more likely to be recognised as creative</a:t>
            </a:r>
            <a:br>
              <a:rPr lang="en-GB" dirty="0"/>
            </a:br>
            <a:br>
              <a:rPr lang="en-GB" dirty="0"/>
            </a:br>
            <a:r>
              <a:rPr lang="en-GB" b="0" i="0" dirty="0">
                <a:solidFill>
                  <a:srgbClr val="202124"/>
                </a:solidFill>
                <a:effectLst/>
                <a:latin typeface="Roboto" panose="02000000000000000000" pitchFamily="2" charset="0"/>
              </a:rPr>
              <a:t>What do I need</a:t>
            </a:r>
            <a:br>
              <a:rPr lang="en-GB" dirty="0"/>
            </a:br>
            <a:r>
              <a:rPr lang="en-GB" b="0" i="0" dirty="0">
                <a:solidFill>
                  <a:srgbClr val="202124"/>
                </a:solidFill>
                <a:effectLst/>
                <a:latin typeface="Roboto" panose="02000000000000000000" pitchFamily="2" charset="0"/>
              </a:rPr>
              <a:t>• data ranking most creative improvisations</a:t>
            </a:r>
            <a:br>
              <a:rPr lang="en-GB" dirty="0"/>
            </a:br>
            <a:r>
              <a:rPr lang="en-GB" b="0" i="0" dirty="0">
                <a:solidFill>
                  <a:srgbClr val="202124"/>
                </a:solidFill>
                <a:effectLst/>
                <a:latin typeface="Roboto" panose="02000000000000000000" pitchFamily="2" charset="0"/>
              </a:rPr>
              <a:t>• data for multiple improvisations</a:t>
            </a:r>
            <a:br>
              <a:rPr lang="en-GB" dirty="0"/>
            </a:br>
            <a:r>
              <a:rPr lang="en-GB" b="0" i="0" dirty="0">
                <a:solidFill>
                  <a:srgbClr val="202124"/>
                </a:solidFill>
                <a:effectLst/>
                <a:latin typeface="Roboto" panose="02000000000000000000" pitchFamily="2" charset="0"/>
              </a:rPr>
              <a:t>• ml model </a:t>
            </a:r>
            <a:r>
              <a:rPr lang="en-GB" b="0" i="0" dirty="0" err="1">
                <a:solidFill>
                  <a:srgbClr val="202124"/>
                </a:solidFill>
                <a:effectLst/>
                <a:latin typeface="Roboto" panose="02000000000000000000" pitchFamily="2" charset="0"/>
              </a:rPr>
              <a:t>eg</a:t>
            </a:r>
            <a:r>
              <a:rPr lang="en-GB" b="0" i="0" dirty="0">
                <a:solidFill>
                  <a:srgbClr val="202124"/>
                </a:solidFill>
                <a:effectLst/>
                <a:latin typeface="Roboto" panose="02000000000000000000" pitchFamily="2" charset="0"/>
              </a:rPr>
              <a:t> transformer trained on valence/arousal (</a:t>
            </a:r>
            <a:r>
              <a:rPr lang="en-GB" b="0" i="0" dirty="0" err="1">
                <a:solidFill>
                  <a:srgbClr val="202124"/>
                </a:solidFill>
                <a:effectLst/>
                <a:latin typeface="Roboto" panose="02000000000000000000" pitchFamily="2" charset="0"/>
              </a:rPr>
              <a:t>soleymani</a:t>
            </a:r>
            <a:r>
              <a:rPr lang="en-GB" b="0" i="0" dirty="0">
                <a:solidFill>
                  <a:srgbClr val="202124"/>
                </a:solidFill>
                <a:effectLst/>
                <a:latin typeface="Roboto" panose="02000000000000000000" pitchFamily="2" charset="0"/>
              </a:rPr>
              <a:t> et al?) - </a:t>
            </a:r>
            <a:r>
              <a:rPr lang="en-GB" b="0" i="0" dirty="0" err="1">
                <a:solidFill>
                  <a:srgbClr val="202124"/>
                </a:solidFill>
                <a:effectLst/>
                <a:latin typeface="Roboto" panose="02000000000000000000" pitchFamily="2" charset="0"/>
              </a:rPr>
              <a:t>benetos</a:t>
            </a:r>
            <a:r>
              <a:rPr lang="en-GB" b="0" i="0" dirty="0">
                <a:solidFill>
                  <a:srgbClr val="202124"/>
                </a:solidFill>
                <a:effectLst/>
                <a:latin typeface="Roboto" panose="02000000000000000000" pitchFamily="2" charset="0"/>
              </a:rPr>
              <a:t> et al 2021? Assumption that git repo using </a:t>
            </a:r>
            <a:r>
              <a:rPr lang="en-GB" b="0" i="0" dirty="0" err="1">
                <a:solidFill>
                  <a:srgbClr val="202124"/>
                </a:solidFill>
                <a:effectLst/>
                <a:latin typeface="Roboto" panose="02000000000000000000" pitchFamily="2" charset="0"/>
              </a:rPr>
              <a:t>Spotipy</a:t>
            </a:r>
            <a:r>
              <a:rPr lang="en-GB" b="0" i="0" dirty="0">
                <a:solidFill>
                  <a:srgbClr val="202124"/>
                </a:solidFill>
                <a:effectLst/>
                <a:latin typeface="Roboto" panose="02000000000000000000" pitchFamily="2" charset="0"/>
              </a:rPr>
              <a:t> won't work any more</a:t>
            </a:r>
            <a:br>
              <a:rPr lang="en-GB" dirty="0"/>
            </a:br>
            <a:r>
              <a:rPr lang="en-GB" b="0" i="0" dirty="0">
                <a:solidFill>
                  <a:srgbClr val="202124"/>
                </a:solidFill>
                <a:effectLst/>
                <a:latin typeface="Roboto" panose="02000000000000000000" pitchFamily="2" charset="0"/>
              </a:rPr>
              <a:t>• library to calculate J&amp;L features - </a:t>
            </a:r>
            <a:r>
              <a:rPr lang="en-GB" b="0" i="0" dirty="0" err="1">
                <a:solidFill>
                  <a:srgbClr val="202124"/>
                </a:solidFill>
                <a:effectLst/>
                <a:latin typeface="Roboto" panose="02000000000000000000" pitchFamily="2" charset="0"/>
              </a:rPr>
              <a:t>librosa</a:t>
            </a:r>
            <a:r>
              <a:rPr lang="en-GB" b="0" i="0" dirty="0">
                <a:solidFill>
                  <a:srgbClr val="202124"/>
                </a:solidFill>
                <a:effectLst/>
                <a:latin typeface="Roboto" panose="02000000000000000000" pitchFamily="2" charset="0"/>
              </a:rPr>
              <a:t>? Super collider?</a:t>
            </a:r>
            <a:br>
              <a:rPr lang="en-GB" dirty="0"/>
            </a:br>
            <a:r>
              <a:rPr lang="en-GB" b="0" i="0" dirty="0">
                <a:solidFill>
                  <a:srgbClr val="202124"/>
                </a:solidFill>
                <a:effectLst/>
                <a:latin typeface="Roboto" panose="02000000000000000000" pitchFamily="2" charset="0"/>
              </a:rPr>
              <a:t>• do I want to get human input for validation? Or is the ranking enough?</a:t>
            </a:r>
            <a:br>
              <a:rPr lang="en-GB" dirty="0"/>
            </a:br>
            <a:r>
              <a:rPr lang="en-GB" b="0" i="0" dirty="0">
                <a:solidFill>
                  <a:srgbClr val="202124"/>
                </a:solidFill>
                <a:effectLst/>
                <a:latin typeface="Roboto" panose="02000000000000000000" pitchFamily="2" charset="0"/>
              </a:rPr>
              <a:t>• Data on popularity of artists in dataset (</a:t>
            </a:r>
            <a:r>
              <a:rPr lang="en-GB" b="0" i="0" dirty="0" err="1">
                <a:solidFill>
                  <a:srgbClr val="202124"/>
                </a:solidFill>
                <a:effectLst/>
                <a:latin typeface="Roboto" panose="02000000000000000000" pitchFamily="2" charset="0"/>
              </a:rPr>
              <a:t>spotipy</a:t>
            </a:r>
            <a:r>
              <a:rPr lang="en-GB" b="0" i="0" dirty="0">
                <a:solidFill>
                  <a:srgbClr val="202124"/>
                </a:solidFill>
                <a:effectLst/>
                <a:latin typeface="Roboto" panose="02000000000000000000" pitchFamily="2" charset="0"/>
              </a:rPr>
              <a:t>?)</a:t>
            </a:r>
            <a:br>
              <a:rPr lang="en-GB" dirty="0"/>
            </a:br>
            <a:r>
              <a:rPr lang="en-GB" b="0" i="0" dirty="0">
                <a:solidFill>
                  <a:srgbClr val="202124"/>
                </a:solidFill>
                <a:effectLst/>
                <a:latin typeface="Roboto" panose="02000000000000000000" pitchFamily="2" charset="0"/>
              </a:rPr>
              <a:t>• Literature survey on MER music emotion recognition, especially anything looking at creativity- MAY INFLUENCE METHOD</a:t>
            </a:r>
            <a:br>
              <a:rPr lang="en-GB" dirty="0"/>
            </a:br>
            <a:r>
              <a:rPr lang="en-GB" b="0" i="0" dirty="0">
                <a:solidFill>
                  <a:srgbClr val="202124"/>
                </a:solidFill>
                <a:effectLst/>
                <a:latin typeface="Roboto" panose="02000000000000000000" pitchFamily="2" charset="0"/>
              </a:rPr>
              <a:t>• Stats method to analyse results across songs</a:t>
            </a:r>
            <a:br>
              <a:rPr lang="en-GB" dirty="0"/>
            </a:br>
            <a:r>
              <a:rPr lang="en-GB" b="0" i="0" dirty="0">
                <a:solidFill>
                  <a:srgbClr val="202124"/>
                </a:solidFill>
                <a:effectLst/>
                <a:latin typeface="Roboto" panose="02000000000000000000" pitchFamily="2" charset="0"/>
              </a:rPr>
              <a:t>• organising data into sets for analysis, need to cross check against data on </a:t>
            </a:r>
            <a:r>
              <a:rPr lang="en-GB" b="0" i="0" dirty="0" err="1">
                <a:solidFill>
                  <a:srgbClr val="202124"/>
                </a:solidFill>
                <a:effectLst/>
                <a:latin typeface="Roboto" panose="02000000000000000000" pitchFamily="2" charset="0"/>
              </a:rPr>
              <a:t>popularity+year</a:t>
            </a:r>
            <a:r>
              <a:rPr lang="en-GB" b="0" i="0" dirty="0">
                <a:solidFill>
                  <a:srgbClr val="202124"/>
                </a:solidFill>
                <a:effectLst/>
                <a:latin typeface="Roboto" panose="02000000000000000000" pitchFamily="2" charset="0"/>
              </a:rPr>
              <a:t> as well as matching across a lead sheet</a:t>
            </a:r>
            <a:br>
              <a:rPr lang="en-GB" dirty="0"/>
            </a:br>
            <a:r>
              <a:rPr lang="en-GB" b="0" i="0" dirty="0">
                <a:solidFill>
                  <a:srgbClr val="202124"/>
                </a:solidFill>
                <a:effectLst/>
                <a:latin typeface="Roboto" panose="02000000000000000000" pitchFamily="2" charset="0"/>
              </a:rPr>
              <a:t>• check for different songs with same name </a:t>
            </a:r>
            <a:r>
              <a:rPr lang="en-GB" b="0" i="0" dirty="0" err="1">
                <a:solidFill>
                  <a:srgbClr val="202124"/>
                </a:solidFill>
                <a:effectLst/>
                <a:latin typeface="Roboto" panose="02000000000000000000" pitchFamily="2" charset="0"/>
              </a:rPr>
              <a:t>eg</a:t>
            </a:r>
            <a:r>
              <a:rPr lang="en-GB" b="0" i="0" dirty="0">
                <a:solidFill>
                  <a:srgbClr val="202124"/>
                </a:solidFill>
                <a:effectLst/>
                <a:latin typeface="Roboto" panose="02000000000000000000" pitchFamily="2" charset="0"/>
              </a:rPr>
              <a:t> moaning</a:t>
            </a:r>
            <a:br>
              <a:rPr lang="en-GB" dirty="0"/>
            </a:br>
            <a:br>
              <a:rPr lang="en-GB" dirty="0"/>
            </a:br>
            <a:r>
              <a:rPr lang="en-GB" b="0" i="0" dirty="0">
                <a:solidFill>
                  <a:srgbClr val="202124"/>
                </a:solidFill>
                <a:effectLst/>
                <a:latin typeface="Roboto" panose="02000000000000000000" pitchFamily="2" charset="0"/>
              </a:rPr>
              <a:t>Method</a:t>
            </a:r>
            <a:br>
              <a:rPr lang="en-GB" dirty="0"/>
            </a:br>
            <a:r>
              <a:rPr lang="en-GB" b="0" i="0" dirty="0">
                <a:solidFill>
                  <a:srgbClr val="202124"/>
                </a:solidFill>
                <a:effectLst/>
                <a:latin typeface="Roboto" panose="02000000000000000000" pitchFamily="2" charset="0"/>
              </a:rPr>
              <a:t>• collect data as above</a:t>
            </a:r>
            <a:br>
              <a:rPr lang="en-GB" dirty="0"/>
            </a:br>
            <a:r>
              <a:rPr lang="en-GB" b="0" i="0" dirty="0">
                <a:solidFill>
                  <a:srgbClr val="202124"/>
                </a:solidFill>
                <a:effectLst/>
                <a:latin typeface="Roboto" panose="02000000000000000000" pitchFamily="2" charset="0"/>
              </a:rPr>
              <a:t>• implement J&amp;L features for input audio with 5d vector as output (is this actually the first paper? See issues)(and Russell model? With 2d output vector, to see if overall emotion has effect). Output = </a:t>
            </a:r>
            <a:r>
              <a:rPr lang="en-GB" b="0" i="0" dirty="0" err="1">
                <a:solidFill>
                  <a:srgbClr val="202124"/>
                </a:solidFill>
                <a:effectLst/>
                <a:latin typeface="Roboto" panose="02000000000000000000" pitchFamily="2" charset="0"/>
              </a:rPr>
              <a:t>emovectors</a:t>
            </a:r>
            <a:r>
              <a:rPr lang="en-GB" b="0" i="0" dirty="0">
                <a:solidFill>
                  <a:srgbClr val="202124"/>
                </a:solidFill>
                <a:effectLst/>
                <a:latin typeface="Roboto" panose="02000000000000000000" pitchFamily="2" charset="0"/>
              </a:rPr>
              <a:t>? (Check if that had been used)</a:t>
            </a:r>
            <a:br>
              <a:rPr lang="en-GB" dirty="0"/>
            </a:br>
            <a:r>
              <a:rPr lang="en-GB" b="0" i="0" dirty="0">
                <a:solidFill>
                  <a:srgbClr val="202124"/>
                </a:solidFill>
                <a:effectLst/>
                <a:latin typeface="Roboto" panose="02000000000000000000" pitchFamily="2" charset="0"/>
              </a:rPr>
              <a:t>• Get </a:t>
            </a:r>
            <a:r>
              <a:rPr lang="en-GB" b="0" i="0" dirty="0" err="1">
                <a:solidFill>
                  <a:srgbClr val="202124"/>
                </a:solidFill>
                <a:effectLst/>
                <a:latin typeface="Roboto" panose="02000000000000000000" pitchFamily="2" charset="0"/>
              </a:rPr>
              <a:t>emovectors</a:t>
            </a:r>
            <a:r>
              <a:rPr lang="en-GB" b="0" i="0" dirty="0">
                <a:solidFill>
                  <a:srgbClr val="202124"/>
                </a:solidFill>
                <a:effectLst/>
                <a:latin typeface="Roboto" panose="02000000000000000000" pitchFamily="2" charset="0"/>
              </a:rPr>
              <a:t> :) for each song in analysis data</a:t>
            </a:r>
            <a:br>
              <a:rPr lang="en-GB" dirty="0"/>
            </a:br>
            <a:r>
              <a:rPr lang="en-GB" b="0" i="0" dirty="0">
                <a:solidFill>
                  <a:srgbClr val="202124"/>
                </a:solidFill>
                <a:effectLst/>
                <a:latin typeface="Roboto" panose="02000000000000000000" pitchFamily="2" charset="0"/>
              </a:rPr>
              <a:t>• Statistical analysis across songs matched to ranking to verify hypothesis</a:t>
            </a:r>
            <a:br>
              <a:rPr lang="en-GB" dirty="0"/>
            </a:br>
            <a:br>
              <a:rPr lang="en-GB" dirty="0"/>
            </a:br>
            <a:r>
              <a:rPr lang="en-GB" b="0" i="0" dirty="0">
                <a:solidFill>
                  <a:srgbClr val="202124"/>
                </a:solidFill>
                <a:effectLst/>
                <a:latin typeface="Roboto" panose="02000000000000000000" pitchFamily="2" charset="0"/>
              </a:rPr>
              <a:t>Issues</a:t>
            </a:r>
            <a:br>
              <a:rPr lang="en-GB" dirty="0"/>
            </a:br>
            <a:r>
              <a:rPr lang="en-GB" b="0" i="0" dirty="0">
                <a:solidFill>
                  <a:srgbClr val="202124"/>
                </a:solidFill>
                <a:effectLst/>
                <a:latin typeface="Roboto" panose="02000000000000000000" pitchFamily="2" charset="0"/>
              </a:rPr>
              <a:t>• isolating individual improvisations vs analysing the whole track- this needs to be clearly linked to the rankings</a:t>
            </a:r>
            <a:br>
              <a:rPr lang="en-GB" dirty="0"/>
            </a:br>
            <a:r>
              <a:rPr lang="en-GB" b="0" i="0" dirty="0">
                <a:solidFill>
                  <a:srgbClr val="202124"/>
                </a:solidFill>
                <a:effectLst/>
                <a:latin typeface="Roboto" panose="02000000000000000000" pitchFamily="2" charset="0"/>
              </a:rPr>
              <a:t>• rankings need to be very solid benchmarks</a:t>
            </a:r>
            <a:br>
              <a:rPr lang="en-GB" dirty="0"/>
            </a:br>
            <a:r>
              <a:rPr lang="en-GB" b="0" i="0" dirty="0">
                <a:solidFill>
                  <a:srgbClr val="202124"/>
                </a:solidFill>
                <a:effectLst/>
                <a:latin typeface="Roboto" panose="02000000000000000000" pitchFamily="2" charset="0"/>
              </a:rPr>
              <a:t>• Is the impro creative because of the individual improvising, or the group? I assume collective creativity - why? Because music impro is inherently social (citation) and group impro is constructed around interaction (cite, jazz theory examples too)</a:t>
            </a:r>
            <a:br>
              <a:rPr lang="en-GB" dirty="0"/>
            </a:br>
            <a:r>
              <a:rPr lang="en-GB" b="0" i="0" dirty="0">
                <a:solidFill>
                  <a:srgbClr val="202124"/>
                </a:solidFill>
                <a:effectLst/>
                <a:latin typeface="Roboto" panose="02000000000000000000" pitchFamily="2" charset="0"/>
              </a:rPr>
              <a:t>* to what extent does the chord sequence/ lead sheet melody influence creativity? In this work, this is controlled for through analysing multiple examples over the same chord sequence. Where possible, will also compare improvisations seeded from different lead sheet melodies, using the same chord sequence </a:t>
            </a:r>
            <a:r>
              <a:rPr lang="en-GB" b="0" i="0" dirty="0" err="1">
                <a:solidFill>
                  <a:srgbClr val="202124"/>
                </a:solidFill>
                <a:effectLst/>
                <a:latin typeface="Roboto" panose="02000000000000000000" pitchFamily="2" charset="0"/>
              </a:rPr>
              <a:t>eg</a:t>
            </a:r>
            <a:r>
              <a:rPr lang="en-GB" b="0" i="0" dirty="0">
                <a:solidFill>
                  <a:srgbClr val="202124"/>
                </a:solidFill>
                <a:effectLst/>
                <a:latin typeface="Roboto" panose="02000000000000000000" pitchFamily="2" charset="0"/>
              </a:rPr>
              <a:t> 12 bar blues, rhythm changes</a:t>
            </a:r>
            <a:br>
              <a:rPr lang="en-GB" dirty="0"/>
            </a:br>
            <a:r>
              <a:rPr lang="en-GB" b="0" i="0" dirty="0">
                <a:solidFill>
                  <a:srgbClr val="202124"/>
                </a:solidFill>
                <a:effectLst/>
                <a:latin typeface="Roboto" panose="02000000000000000000" pitchFamily="2" charset="0"/>
              </a:rPr>
              <a:t>* Rankings will be biased by popularity of the musicians involved and how well known they are - control by looking at tracks matched by rough date, and also will be interesting to evaluate newer tracks by lesser known artists - can I detect up and coming stars? (Can use </a:t>
            </a:r>
            <a:r>
              <a:rPr lang="en-GB" b="0" i="0" dirty="0" err="1">
                <a:solidFill>
                  <a:srgbClr val="202124"/>
                </a:solidFill>
                <a:effectLst/>
                <a:latin typeface="Roboto" panose="02000000000000000000" pitchFamily="2" charset="0"/>
              </a:rPr>
              <a:t>spotipy</a:t>
            </a:r>
            <a:r>
              <a:rPr lang="en-GB" b="0" i="0" dirty="0">
                <a:solidFill>
                  <a:srgbClr val="202124"/>
                </a:solidFill>
                <a:effectLst/>
                <a:latin typeface="Roboto" panose="02000000000000000000" pitchFamily="2" charset="0"/>
              </a:rPr>
              <a:t> for metadata on artist popularity, will need to be scaled relative to all jazz artists in my dataset)</a:t>
            </a:r>
            <a:br>
              <a:rPr lang="en-GB" dirty="0"/>
            </a:br>
            <a:r>
              <a:rPr lang="en-GB" b="0" i="0" dirty="0">
                <a:solidFill>
                  <a:srgbClr val="202124"/>
                </a:solidFill>
                <a:effectLst/>
                <a:latin typeface="Roboto" panose="02000000000000000000" pitchFamily="2" charset="0"/>
              </a:rPr>
              <a:t>* jazz is a term that covers many sub genres, how appropriate is it to compare, say free jazz to dixie? ..... maybe can check this in analysis if deep enough data</a:t>
            </a:r>
            <a:br>
              <a:rPr lang="en-GB" dirty="0"/>
            </a:br>
            <a:r>
              <a:rPr lang="en-GB" b="0" i="0" dirty="0">
                <a:solidFill>
                  <a:srgbClr val="202124"/>
                </a:solidFill>
                <a:effectLst/>
                <a:latin typeface="Roboto" panose="02000000000000000000" pitchFamily="2" charset="0"/>
              </a:rPr>
              <a:t>* what about improvisations that aren't jazz? Maybe </a:t>
            </a:r>
            <a:r>
              <a:rPr lang="en-GB" b="0" i="0" dirty="0" err="1">
                <a:solidFill>
                  <a:srgbClr val="202124"/>
                </a:solidFill>
                <a:effectLst/>
                <a:latin typeface="Roboto" panose="02000000000000000000" pitchFamily="2" charset="0"/>
              </a:rPr>
              <a:t>i</a:t>
            </a:r>
            <a:r>
              <a:rPr lang="en-GB" b="0" i="0" dirty="0">
                <a:solidFill>
                  <a:srgbClr val="202124"/>
                </a:solidFill>
                <a:effectLst/>
                <a:latin typeface="Roboto" panose="02000000000000000000" pitchFamily="2" charset="0"/>
              </a:rPr>
              <a:t> need to be careful here and say 'impro' rather than jazz, though that might not work as the </a:t>
            </a:r>
            <a:r>
              <a:rPr lang="en-GB" b="0" i="0" dirty="0" err="1">
                <a:solidFill>
                  <a:srgbClr val="202124"/>
                </a:solidFill>
                <a:effectLst/>
                <a:latin typeface="Roboto" panose="02000000000000000000" pitchFamily="2" charset="0"/>
              </a:rPr>
              <a:t>leadsheet</a:t>
            </a:r>
            <a:r>
              <a:rPr lang="en-GB" b="0" i="0" dirty="0">
                <a:solidFill>
                  <a:srgbClr val="202124"/>
                </a:solidFill>
                <a:effectLst/>
                <a:latin typeface="Roboto" panose="02000000000000000000" pitchFamily="2" charset="0"/>
              </a:rPr>
              <a:t>/chord sequence idea is inspired by jazz. I need to be careful how to frame this. I can emphasise my scope is on improvisations around a lead sheet/ chord sequence model (explain what this is), typically but not exclusively found in jazz impro... acknowledging too that not all jazz is in this model (I can cite Alex Hawkins as example!)</a:t>
            </a:r>
            <a:br>
              <a:rPr lang="en-GB" dirty="0"/>
            </a:br>
            <a:r>
              <a:rPr lang="en-GB" b="0" i="0" dirty="0">
                <a:solidFill>
                  <a:srgbClr val="202124"/>
                </a:solidFill>
                <a:effectLst/>
                <a:latin typeface="Roboto" panose="02000000000000000000" pitchFamily="2" charset="0"/>
              </a:rPr>
              <a:t>* I assume that for J&amp;L all audio features contribute equally to the emotion... check original paper and any follow up work. Can </a:t>
            </a:r>
            <a:r>
              <a:rPr lang="en-GB" b="0" i="0" dirty="0" err="1">
                <a:solidFill>
                  <a:srgbClr val="202124"/>
                </a:solidFill>
                <a:effectLst/>
                <a:latin typeface="Roboto" panose="02000000000000000000" pitchFamily="2" charset="0"/>
              </a:rPr>
              <a:t>i</a:t>
            </a:r>
            <a:r>
              <a:rPr lang="en-GB" b="0" i="0" dirty="0">
                <a:solidFill>
                  <a:srgbClr val="202124"/>
                </a:solidFill>
                <a:effectLst/>
                <a:latin typeface="Roboto" panose="02000000000000000000" pitchFamily="2" charset="0"/>
              </a:rPr>
              <a:t> validate this against any annotated datasets (ideally jazz)? Is this actually the first paper?</a:t>
            </a:r>
            <a:br>
              <a:rPr lang="en-GB" dirty="0"/>
            </a:br>
            <a:r>
              <a:rPr lang="en-GB" b="0" i="0" dirty="0">
                <a:solidFill>
                  <a:srgbClr val="202124"/>
                </a:solidFill>
                <a:effectLst/>
                <a:latin typeface="Roboto" panose="02000000000000000000" pitchFamily="2" charset="0"/>
              </a:rPr>
              <a:t>* is it worth doing analysis across an artist, to calculate their most creative impro? Might be verifiable against people's rankings? Controversial again otherwise, but possible. Difficulty with groups- what is the artist? The lead name on the record? Or that specific combination of musicians? Could be a fun initial experiment pointing to future work?</a:t>
            </a:r>
            <a:br>
              <a:rPr lang="en-GB" dirty="0"/>
            </a:br>
            <a:br>
              <a:rPr lang="en-GB" dirty="0"/>
            </a:br>
            <a:r>
              <a:rPr lang="en-GB" b="0" i="0" dirty="0">
                <a:solidFill>
                  <a:srgbClr val="202124"/>
                </a:solidFill>
                <a:effectLst/>
                <a:latin typeface="Roboto" panose="02000000000000000000" pitchFamily="2" charset="0"/>
              </a:rPr>
              <a:t>Assumptions:</a:t>
            </a:r>
            <a:br>
              <a:rPr lang="en-GB" dirty="0"/>
            </a:br>
            <a:r>
              <a:rPr lang="en-GB" b="0" i="0" dirty="0">
                <a:solidFill>
                  <a:srgbClr val="202124"/>
                </a:solidFill>
                <a:effectLst/>
                <a:latin typeface="Roboto" panose="02000000000000000000" pitchFamily="2" charset="0"/>
              </a:rPr>
              <a:t>* Improvisation is creative process where the outputs are closely tied to the live process.</a:t>
            </a:r>
            <a:br>
              <a:rPr lang="en-GB" dirty="0"/>
            </a:br>
            <a:r>
              <a:rPr lang="en-GB" b="0" i="0" dirty="0">
                <a:solidFill>
                  <a:srgbClr val="202124"/>
                </a:solidFill>
                <a:effectLst/>
                <a:latin typeface="Roboto" panose="02000000000000000000" pitchFamily="2" charset="0"/>
              </a:rPr>
              <a:t>• emotional content in the music can be used as a proxy for emotional involvement</a:t>
            </a:r>
            <a:br>
              <a:rPr lang="en-GB" dirty="0"/>
            </a:br>
            <a:r>
              <a:rPr lang="en-GB" b="0" i="0" dirty="0">
                <a:solidFill>
                  <a:srgbClr val="202124"/>
                </a:solidFill>
                <a:effectLst/>
                <a:latin typeface="Roboto" panose="02000000000000000000" pitchFamily="2" charset="0"/>
              </a:rPr>
              <a:t>• emotional content can be represented using either Russell valence and arousal model or the 5 key emotions as captured by </a:t>
            </a:r>
            <a:r>
              <a:rPr lang="en-GB" b="0" i="0" dirty="0" err="1">
                <a:solidFill>
                  <a:srgbClr val="202124"/>
                </a:solidFill>
                <a:effectLst/>
                <a:latin typeface="Roboto" panose="02000000000000000000" pitchFamily="2" charset="0"/>
              </a:rPr>
              <a:t>Juslin</a:t>
            </a:r>
            <a:r>
              <a:rPr lang="en-GB" b="0" i="0" dirty="0">
                <a:solidFill>
                  <a:srgbClr val="202124"/>
                </a:solidFill>
                <a:effectLst/>
                <a:latin typeface="Roboto" panose="02000000000000000000" pitchFamily="2" charset="0"/>
              </a:rPr>
              <a:t> and </a:t>
            </a:r>
            <a:r>
              <a:rPr lang="en-GB" b="0" i="0" dirty="0" err="1">
                <a:solidFill>
                  <a:srgbClr val="202124"/>
                </a:solidFill>
                <a:effectLst/>
                <a:latin typeface="Roboto" panose="02000000000000000000" pitchFamily="2" charset="0"/>
              </a:rPr>
              <a:t>Laukka</a:t>
            </a:r>
            <a:r>
              <a:rPr lang="en-GB" b="0" i="0" dirty="0">
                <a:solidFill>
                  <a:srgbClr val="202124"/>
                </a:solidFill>
                <a:effectLst/>
                <a:latin typeface="Roboto" panose="02000000000000000000" pitchFamily="2" charset="0"/>
              </a:rPr>
              <a:t>. Russell ok for summative but not for magnitude, so J&amp;L better?</a:t>
            </a:r>
            <a:br>
              <a:rPr lang="en-GB" dirty="0"/>
            </a:br>
            <a:r>
              <a:rPr lang="en-GB" b="0" i="0" dirty="0">
                <a:solidFill>
                  <a:srgbClr val="202124"/>
                </a:solidFill>
                <a:effectLst/>
                <a:latin typeface="Roboto" panose="02000000000000000000" pitchFamily="2" charset="0"/>
              </a:rPr>
              <a:t>• Intention and emotional involvement are recognised outside my work, as part of the key contributors to musical creativity (alongside social interaction and communication, and domain competence)</a:t>
            </a:r>
            <a:br>
              <a:rPr lang="en-GB" dirty="0"/>
            </a:br>
            <a:r>
              <a:rPr lang="en-GB" b="0" i="0" dirty="0">
                <a:solidFill>
                  <a:srgbClr val="202124"/>
                </a:solidFill>
                <a:effectLst/>
                <a:latin typeface="Roboto" panose="02000000000000000000" pitchFamily="2" charset="0"/>
              </a:rPr>
              <a:t>• I can use 'song' or 'chart' to represent lead sheet plus chord (chart probably better, but more confusing for a non </a:t>
            </a:r>
            <a:r>
              <a:rPr lang="en-GB" b="0" i="0" dirty="0" err="1">
                <a:solidFill>
                  <a:srgbClr val="202124"/>
                </a:solidFill>
                <a:effectLst/>
                <a:latin typeface="Roboto" panose="02000000000000000000" pitchFamily="2" charset="0"/>
              </a:rPr>
              <a:t>jazzer</a:t>
            </a:r>
            <a:r>
              <a:rPr lang="en-GB" b="0" i="0" dirty="0">
                <a:solidFill>
                  <a:srgbClr val="202124"/>
                </a:solidFill>
                <a:effectLst/>
                <a:latin typeface="Roboto" panose="02000000000000000000" pitchFamily="2" charset="0"/>
              </a:rPr>
              <a:t>?)</a:t>
            </a:r>
            <a:br>
              <a:rPr lang="en-GB" dirty="0"/>
            </a:br>
            <a:br>
              <a:rPr lang="en-GB" dirty="0"/>
            </a:br>
            <a:r>
              <a:rPr lang="en-GB" b="0" i="0" dirty="0">
                <a:solidFill>
                  <a:srgbClr val="202124"/>
                </a:solidFill>
                <a:effectLst/>
                <a:latin typeface="Roboto" panose="02000000000000000000" pitchFamily="2" charset="0"/>
              </a:rPr>
              <a:t>Future work</a:t>
            </a:r>
            <a:br>
              <a:rPr lang="en-GB" dirty="0"/>
            </a:br>
            <a:r>
              <a:rPr lang="en-GB" b="0" i="0" dirty="0">
                <a:solidFill>
                  <a:srgbClr val="202124"/>
                </a:solidFill>
                <a:effectLst/>
                <a:latin typeface="Roboto" panose="02000000000000000000" pitchFamily="2" charset="0"/>
              </a:rPr>
              <a:t>• intention - can this be captured by showing presence of a musical narrative? How?</a:t>
            </a:r>
            <a:br>
              <a:rPr lang="en-GB" dirty="0"/>
            </a:br>
            <a:r>
              <a:rPr lang="en-GB" b="0" i="0" dirty="0">
                <a:solidFill>
                  <a:srgbClr val="202124"/>
                </a:solidFill>
                <a:effectLst/>
                <a:latin typeface="Roboto" panose="02000000000000000000" pitchFamily="2" charset="0"/>
              </a:rPr>
              <a:t>• how does the chord sequence influence creativity potential? Future work on optimising chord sequences for creativity</a:t>
            </a:r>
            <a:br>
              <a:rPr lang="en-GB" dirty="0"/>
            </a:br>
            <a:r>
              <a:rPr lang="en-GB" b="0" i="0" dirty="0">
                <a:solidFill>
                  <a:srgbClr val="202124"/>
                </a:solidFill>
                <a:effectLst/>
                <a:latin typeface="Roboto" panose="02000000000000000000" pitchFamily="2" charset="0"/>
              </a:rPr>
              <a:t>• could analyse creativity of an individual artist across different groups.. see in what groups they (collectively) produce most creative impro..... but difficult to do without</a:t>
            </a:r>
            <a:endParaRPr lang="en-GB" dirty="0"/>
          </a:p>
        </p:txBody>
      </p:sp>
      <p:sp>
        <p:nvSpPr>
          <p:cNvPr id="4" name="Slide Number Placeholder 3">
            <a:extLst>
              <a:ext uri="{FF2B5EF4-FFF2-40B4-BE49-F238E27FC236}">
                <a16:creationId xmlns:a16="http://schemas.microsoft.com/office/drawing/2014/main" id="{F8970576-D42F-121B-E8D6-081976BFFDF8}"/>
              </a:ext>
            </a:extLst>
          </p:cNvPr>
          <p:cNvSpPr>
            <a:spLocks noGrp="1"/>
          </p:cNvSpPr>
          <p:nvPr>
            <p:ph type="sldNum" sz="quarter" idx="5"/>
          </p:nvPr>
        </p:nvSpPr>
        <p:spPr/>
        <p:txBody>
          <a:bodyPr/>
          <a:lstStyle/>
          <a:p>
            <a:fld id="{096EE22E-1E2D-1F48-A82F-5A2C2FD2407B}" type="slidenum">
              <a:rPr lang="en-GB" smtClean="0"/>
              <a:t>30</a:t>
            </a:fld>
            <a:endParaRPr lang="en-GB"/>
          </a:p>
        </p:txBody>
      </p:sp>
    </p:spTree>
    <p:extLst>
      <p:ext uri="{BB962C8B-B14F-4D97-AF65-F5344CB8AC3E}">
        <p14:creationId xmlns:p14="http://schemas.microsoft.com/office/powerpoint/2010/main" val="1150236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1FF9E-4D9B-D9C3-456C-A4A6FD806C74}"/>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0D57C1CA-F1DE-E7B1-49D4-C1ABFDF7EF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2D16DACB-EE0B-5FD9-DD2C-BAEB6BA900F2}"/>
              </a:ext>
            </a:extLst>
          </p:cNvPr>
          <p:cNvSpPr>
            <a:spLocks noGrp="1"/>
          </p:cNvSpPr>
          <p:nvPr>
            <p:ph type="dt" sz="half" idx="10"/>
          </p:nvPr>
        </p:nvSpPr>
        <p:spPr/>
        <p:txBody>
          <a:bodyPr/>
          <a:lstStyle/>
          <a:p>
            <a:fld id="{FD4B3D51-A33B-144A-9711-DFE08029D4F4}" type="datetime1">
              <a:rPr lang="en-GB" smtClean="0"/>
              <a:t>13/05/2025</a:t>
            </a:fld>
            <a:endParaRPr lang="en-GB"/>
          </a:p>
        </p:txBody>
      </p:sp>
      <p:sp>
        <p:nvSpPr>
          <p:cNvPr id="5" name="Footer Placeholder 4">
            <a:extLst>
              <a:ext uri="{FF2B5EF4-FFF2-40B4-BE49-F238E27FC236}">
                <a16:creationId xmlns:a16="http://schemas.microsoft.com/office/drawing/2014/main" id="{47764772-E747-BC56-B701-076BBE56823D}"/>
              </a:ext>
            </a:extLst>
          </p:cNvPr>
          <p:cNvSpPr>
            <a:spLocks noGrp="1"/>
          </p:cNvSpPr>
          <p:nvPr>
            <p:ph type="ftr" sz="quarter" idx="11"/>
          </p:nvPr>
        </p:nvSpPr>
        <p:spPr/>
        <p:txBody>
          <a:bodyPr/>
          <a:lstStyle/>
          <a:p>
            <a:r>
              <a:rPr lang="en-GB"/>
              <a:t>Measuring intention and emotional involvement in jazz music - Anna Jordanous</a:t>
            </a:r>
          </a:p>
        </p:txBody>
      </p:sp>
      <p:sp>
        <p:nvSpPr>
          <p:cNvPr id="6" name="Slide Number Placeholder 5">
            <a:extLst>
              <a:ext uri="{FF2B5EF4-FFF2-40B4-BE49-F238E27FC236}">
                <a16:creationId xmlns:a16="http://schemas.microsoft.com/office/drawing/2014/main" id="{9692B341-5AAA-7364-6B0B-01FDDDB9A8F2}"/>
              </a:ext>
            </a:extLst>
          </p:cNvPr>
          <p:cNvSpPr>
            <a:spLocks noGrp="1"/>
          </p:cNvSpPr>
          <p:nvPr>
            <p:ph type="sldNum" sz="quarter" idx="12"/>
          </p:nvPr>
        </p:nvSpPr>
        <p:spPr/>
        <p:txBody>
          <a:bodyPr/>
          <a:lstStyle/>
          <a:p>
            <a:fld id="{9EFB4E8C-F729-5C4A-8836-F59E4F66B94E}" type="slidenum">
              <a:rPr lang="en-GB" smtClean="0"/>
              <a:t>‹#›</a:t>
            </a:fld>
            <a:endParaRPr lang="en-GB"/>
          </a:p>
        </p:txBody>
      </p:sp>
    </p:spTree>
    <p:extLst>
      <p:ext uri="{BB962C8B-B14F-4D97-AF65-F5344CB8AC3E}">
        <p14:creationId xmlns:p14="http://schemas.microsoft.com/office/powerpoint/2010/main" val="36718524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8EEDA-7791-21FF-23EC-474CB7EA3AF1}"/>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8175B67F-A3D4-C73A-0628-66D43EDF650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CBEEE7FC-5817-E5B1-FDF0-E7C25CA3CC25}"/>
              </a:ext>
            </a:extLst>
          </p:cNvPr>
          <p:cNvSpPr>
            <a:spLocks noGrp="1"/>
          </p:cNvSpPr>
          <p:nvPr>
            <p:ph type="dt" sz="half" idx="10"/>
          </p:nvPr>
        </p:nvSpPr>
        <p:spPr/>
        <p:txBody>
          <a:bodyPr/>
          <a:lstStyle/>
          <a:p>
            <a:fld id="{FF57BBD3-EFF3-914F-88A4-01BB1C57F9B3}" type="datetime1">
              <a:rPr lang="en-GB" smtClean="0"/>
              <a:t>13/05/2025</a:t>
            </a:fld>
            <a:endParaRPr lang="en-GB"/>
          </a:p>
        </p:txBody>
      </p:sp>
      <p:sp>
        <p:nvSpPr>
          <p:cNvPr id="5" name="Footer Placeholder 4">
            <a:extLst>
              <a:ext uri="{FF2B5EF4-FFF2-40B4-BE49-F238E27FC236}">
                <a16:creationId xmlns:a16="http://schemas.microsoft.com/office/drawing/2014/main" id="{66CA2CD3-1199-8FA8-1FE0-95B8157FD7B6}"/>
              </a:ext>
            </a:extLst>
          </p:cNvPr>
          <p:cNvSpPr>
            <a:spLocks noGrp="1"/>
          </p:cNvSpPr>
          <p:nvPr>
            <p:ph type="ftr" sz="quarter" idx="11"/>
          </p:nvPr>
        </p:nvSpPr>
        <p:spPr/>
        <p:txBody>
          <a:bodyPr/>
          <a:lstStyle/>
          <a:p>
            <a:r>
              <a:rPr lang="en-GB"/>
              <a:t>Measuring intention and emotional involvement in jazz music - Anna Jordanous</a:t>
            </a:r>
          </a:p>
        </p:txBody>
      </p:sp>
      <p:sp>
        <p:nvSpPr>
          <p:cNvPr id="6" name="Slide Number Placeholder 5">
            <a:extLst>
              <a:ext uri="{FF2B5EF4-FFF2-40B4-BE49-F238E27FC236}">
                <a16:creationId xmlns:a16="http://schemas.microsoft.com/office/drawing/2014/main" id="{A042119C-2738-D886-9AB4-425A47FE50A5}"/>
              </a:ext>
            </a:extLst>
          </p:cNvPr>
          <p:cNvSpPr>
            <a:spLocks noGrp="1"/>
          </p:cNvSpPr>
          <p:nvPr>
            <p:ph type="sldNum" sz="quarter" idx="12"/>
          </p:nvPr>
        </p:nvSpPr>
        <p:spPr/>
        <p:txBody>
          <a:bodyPr/>
          <a:lstStyle/>
          <a:p>
            <a:fld id="{9EFB4E8C-F729-5C4A-8836-F59E4F66B94E}" type="slidenum">
              <a:rPr lang="en-GB" smtClean="0"/>
              <a:t>‹#›</a:t>
            </a:fld>
            <a:endParaRPr lang="en-GB"/>
          </a:p>
        </p:txBody>
      </p:sp>
    </p:spTree>
    <p:extLst>
      <p:ext uri="{BB962C8B-B14F-4D97-AF65-F5344CB8AC3E}">
        <p14:creationId xmlns:p14="http://schemas.microsoft.com/office/powerpoint/2010/main" val="38558501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317D70-617E-A98F-112F-8DBA9607644C}"/>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C84DDC6A-F41B-011F-83FD-C753AAAA0EF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A0430B69-EE8E-84AE-A750-02ED1048358D}"/>
              </a:ext>
            </a:extLst>
          </p:cNvPr>
          <p:cNvSpPr>
            <a:spLocks noGrp="1"/>
          </p:cNvSpPr>
          <p:nvPr>
            <p:ph type="dt" sz="half" idx="10"/>
          </p:nvPr>
        </p:nvSpPr>
        <p:spPr/>
        <p:txBody>
          <a:bodyPr/>
          <a:lstStyle/>
          <a:p>
            <a:fld id="{5746D583-F4F9-D045-944D-09F6DF54E28A}" type="datetime1">
              <a:rPr lang="en-GB" smtClean="0"/>
              <a:t>13/05/2025</a:t>
            </a:fld>
            <a:endParaRPr lang="en-GB"/>
          </a:p>
        </p:txBody>
      </p:sp>
      <p:sp>
        <p:nvSpPr>
          <p:cNvPr id="5" name="Footer Placeholder 4">
            <a:extLst>
              <a:ext uri="{FF2B5EF4-FFF2-40B4-BE49-F238E27FC236}">
                <a16:creationId xmlns:a16="http://schemas.microsoft.com/office/drawing/2014/main" id="{AB1B447A-880F-8036-E9C4-03871C241733}"/>
              </a:ext>
            </a:extLst>
          </p:cNvPr>
          <p:cNvSpPr>
            <a:spLocks noGrp="1"/>
          </p:cNvSpPr>
          <p:nvPr>
            <p:ph type="ftr" sz="quarter" idx="11"/>
          </p:nvPr>
        </p:nvSpPr>
        <p:spPr/>
        <p:txBody>
          <a:bodyPr/>
          <a:lstStyle/>
          <a:p>
            <a:r>
              <a:rPr lang="en-GB"/>
              <a:t>Measuring intention and emotional involvement in jazz music - Anna Jordanous</a:t>
            </a:r>
          </a:p>
        </p:txBody>
      </p:sp>
      <p:sp>
        <p:nvSpPr>
          <p:cNvPr id="6" name="Slide Number Placeholder 5">
            <a:extLst>
              <a:ext uri="{FF2B5EF4-FFF2-40B4-BE49-F238E27FC236}">
                <a16:creationId xmlns:a16="http://schemas.microsoft.com/office/drawing/2014/main" id="{3E154CD0-AEEA-1C64-9206-ABB6DEDE8FD0}"/>
              </a:ext>
            </a:extLst>
          </p:cNvPr>
          <p:cNvSpPr>
            <a:spLocks noGrp="1"/>
          </p:cNvSpPr>
          <p:nvPr>
            <p:ph type="sldNum" sz="quarter" idx="12"/>
          </p:nvPr>
        </p:nvSpPr>
        <p:spPr/>
        <p:txBody>
          <a:bodyPr/>
          <a:lstStyle/>
          <a:p>
            <a:fld id="{9EFB4E8C-F729-5C4A-8836-F59E4F66B94E}" type="slidenum">
              <a:rPr lang="en-GB" smtClean="0"/>
              <a:t>‹#›</a:t>
            </a:fld>
            <a:endParaRPr lang="en-GB"/>
          </a:p>
        </p:txBody>
      </p:sp>
    </p:spTree>
    <p:extLst>
      <p:ext uri="{BB962C8B-B14F-4D97-AF65-F5344CB8AC3E}">
        <p14:creationId xmlns:p14="http://schemas.microsoft.com/office/powerpoint/2010/main" val="3375053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704088"/>
            <a:ext cx="110744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3750" b="0">
                <a:ln>
                  <a:noFill/>
                </a:ln>
                <a:solidFill>
                  <a:schemeClr val="tx2"/>
                </a:solidFill>
                <a:effectLst/>
                <a:latin typeface="+mj-lt"/>
                <a:ea typeface="+mj-ea"/>
                <a:cs typeface="+mj-cs"/>
              </a:defRPr>
            </a:lvl1pPr>
          </a:lstStyle>
          <a:p>
            <a:r>
              <a:rPr kumimoji="0" lang="en-US"/>
              <a:t>Click to edit Master title style</a:t>
            </a:r>
          </a:p>
        </p:txBody>
      </p:sp>
      <p:sp>
        <p:nvSpPr>
          <p:cNvPr id="7" name="Content Placeholder 2"/>
          <p:cNvSpPr>
            <a:spLocks noGrp="1"/>
          </p:cNvSpPr>
          <p:nvPr>
            <p:ph idx="1"/>
          </p:nvPr>
        </p:nvSpPr>
        <p:spPr>
          <a:xfrm>
            <a:off x="609600" y="1935480"/>
            <a:ext cx="10972800" cy="438912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a:xfrm>
            <a:off x="8735611" y="6178261"/>
            <a:ext cx="1716619" cy="365125"/>
          </a:xfrm>
          <a:prstGeom prst="rect">
            <a:avLst/>
          </a:prstGeom>
        </p:spPr>
        <p:txBody>
          <a:bodyPr/>
          <a:lstStyle/>
          <a:p>
            <a:endParaRPr lang="en-GB" dirty="0"/>
          </a:p>
        </p:txBody>
      </p:sp>
      <p:sp>
        <p:nvSpPr>
          <p:cNvPr id="9" name="Footer Placeholder 8"/>
          <p:cNvSpPr>
            <a:spLocks noGrp="1"/>
          </p:cNvSpPr>
          <p:nvPr>
            <p:ph type="ftr" sz="quarter" idx="11"/>
          </p:nvPr>
        </p:nvSpPr>
        <p:spPr/>
        <p:txBody>
          <a:bodyPr/>
          <a:lstStyle/>
          <a:p>
            <a:r>
              <a:rPr lang="en-US"/>
              <a:t>Less Artificial Artificial Intelligence - Dr. Anna Jordanous @annajordanous</a:t>
            </a:r>
            <a:endParaRPr lang="en-US" dirty="0"/>
          </a:p>
        </p:txBody>
      </p:sp>
      <p:sp>
        <p:nvSpPr>
          <p:cNvPr id="10" name="Slide Number Placeholder 9"/>
          <p:cNvSpPr>
            <a:spLocks noGrp="1"/>
          </p:cNvSpPr>
          <p:nvPr>
            <p:ph type="sldNum" sz="quarter" idx="12"/>
          </p:nvPr>
        </p:nvSpPr>
        <p:spPr>
          <a:xfrm>
            <a:off x="8737600" y="6356353"/>
            <a:ext cx="2844800" cy="365125"/>
          </a:xfrm>
          <a:prstGeom prst="rect">
            <a:avLst/>
          </a:prstGeom>
        </p:spPr>
        <p:txBody>
          <a:bodyPr/>
          <a:lstStyle/>
          <a:p>
            <a:fld id="{B77D74DD-6DDF-694B-8FF2-0A68445FFA2A}" type="slidenum">
              <a:rPr lang="en-US" smtClean="0"/>
              <a:pPr/>
              <a:t>‹#›</a:t>
            </a:fld>
            <a:endParaRPr lang="en-US"/>
          </a:p>
        </p:txBody>
      </p:sp>
    </p:spTree>
    <p:extLst>
      <p:ext uri="{BB962C8B-B14F-4D97-AF65-F5344CB8AC3E}">
        <p14:creationId xmlns:p14="http://schemas.microsoft.com/office/powerpoint/2010/main" val="11720826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GB"/>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GB"/>
              <a:t>Click to edit Master text styles</a:t>
            </a:r>
          </a:p>
          <a:p>
            <a:pPr lvl="1" eaLnBrk="1" latinLnBrk="0" hangingPunct="1"/>
            <a:r>
              <a:rPr lang="en-GB"/>
              <a:t>Second level</a:t>
            </a:r>
          </a:p>
          <a:p>
            <a:pPr lvl="2" eaLnBrk="1" latinLnBrk="0" hangingPunct="1"/>
            <a:r>
              <a:rPr lang="en-GB"/>
              <a:t>Third level</a:t>
            </a:r>
          </a:p>
          <a:p>
            <a:pPr lvl="3" eaLnBrk="1" latinLnBrk="0" hangingPunct="1"/>
            <a:r>
              <a:rPr lang="en-GB"/>
              <a:t>Fourth level</a:t>
            </a:r>
          </a:p>
          <a:p>
            <a:pPr lvl="4" eaLnBrk="1" latinLnBrk="0" hangingPunct="1"/>
            <a:r>
              <a:rPr lang="en-GB"/>
              <a:t>Fifth level</a:t>
            </a:r>
            <a:endParaRPr kumimoji="0" lang="en-US"/>
          </a:p>
        </p:txBody>
      </p:sp>
      <p:sp>
        <p:nvSpPr>
          <p:cNvPr id="4" name="Date Placeholder 3"/>
          <p:cNvSpPr>
            <a:spLocks noGrp="1"/>
          </p:cNvSpPr>
          <p:nvPr>
            <p:ph type="dt" sz="half" idx="10"/>
          </p:nvPr>
        </p:nvSpPr>
        <p:spPr>
          <a:xfrm>
            <a:off x="609600" y="6356351"/>
            <a:ext cx="2844800" cy="365125"/>
          </a:xfrm>
          <a:prstGeom prst="rect">
            <a:avLst/>
          </a:prstGeom>
        </p:spPr>
        <p:txBody>
          <a:bodyPr/>
          <a:lstStyle/>
          <a:p>
            <a:endParaRPr lang="en-US"/>
          </a:p>
        </p:txBody>
      </p:sp>
      <p:sp>
        <p:nvSpPr>
          <p:cNvPr id="5" name="Footer Placeholder 4"/>
          <p:cNvSpPr>
            <a:spLocks noGrp="1"/>
          </p:cNvSpPr>
          <p:nvPr>
            <p:ph type="ftr" sz="quarter" idx="11"/>
          </p:nvPr>
        </p:nvSpPr>
        <p:spPr/>
        <p:txBody>
          <a:bodyPr/>
          <a:lstStyle/>
          <a:p>
            <a:r>
              <a:rPr lang="en-US"/>
              <a:t>Evaluating the creativity of computational musicians - Anna Jordanous (University of Kent), CSMC'2017</a:t>
            </a:r>
          </a:p>
        </p:txBody>
      </p:sp>
      <p:sp>
        <p:nvSpPr>
          <p:cNvPr id="8" name="Text Placeholder 2"/>
          <p:cNvSpPr>
            <a:spLocks noGrp="1"/>
          </p:cNvSpPr>
          <p:nvPr>
            <p:ph type="body" sz="quarter" idx="12"/>
          </p:nvPr>
        </p:nvSpPr>
        <p:spPr>
          <a:xfrm>
            <a:off x="8208235" y="6381328"/>
            <a:ext cx="3456383" cy="360040"/>
          </a:xfrm>
        </p:spPr>
        <p:txBody>
          <a:bodyPr anchor="b" anchorCtr="0">
            <a:normAutofit/>
          </a:bodyPr>
          <a:lstStyle>
            <a:lvl1pPr marL="0" indent="0" algn="r" defTabSz="914400" rtl="0" eaLnBrk="1" latinLnBrk="0" hangingPunct="1">
              <a:buFontTx/>
              <a:buNone/>
              <a:defRPr kumimoji="0" lang="en-GB" sz="1200" kern="1200" dirty="0">
                <a:solidFill>
                  <a:schemeClr val="tx2">
                    <a:shade val="90000"/>
                  </a:schemeClr>
                </a:solidFill>
                <a:latin typeface="+mn-lt"/>
                <a:ea typeface="+mn-ea"/>
                <a:cs typeface="+mn-cs"/>
              </a:defRPr>
            </a:lvl1pPr>
          </a:lstStyle>
          <a:p>
            <a:pPr lvl="0"/>
            <a:r>
              <a:rPr lang="en-GB"/>
              <a:t>Click to edit Master text styles</a:t>
            </a:r>
          </a:p>
        </p:txBody>
      </p:sp>
    </p:spTree>
    <p:extLst>
      <p:ext uri="{BB962C8B-B14F-4D97-AF65-F5344CB8AC3E}">
        <p14:creationId xmlns:p14="http://schemas.microsoft.com/office/powerpoint/2010/main" val="21375167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ADADA-1E98-64BC-7115-223639AF959C}"/>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7F82703D-346B-863D-1220-3720C13480AF}"/>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15E96505-564D-206B-4392-E02749583391}"/>
              </a:ext>
            </a:extLst>
          </p:cNvPr>
          <p:cNvSpPr>
            <a:spLocks noGrp="1"/>
          </p:cNvSpPr>
          <p:nvPr>
            <p:ph type="dt" sz="half" idx="10"/>
          </p:nvPr>
        </p:nvSpPr>
        <p:spPr/>
        <p:txBody>
          <a:bodyPr/>
          <a:lstStyle/>
          <a:p>
            <a:fld id="{40ECCDC8-D326-234E-A196-D63B300831B2}" type="datetime1">
              <a:rPr lang="en-GB" smtClean="0"/>
              <a:t>13/05/2025</a:t>
            </a:fld>
            <a:endParaRPr lang="en-GB"/>
          </a:p>
        </p:txBody>
      </p:sp>
      <p:sp>
        <p:nvSpPr>
          <p:cNvPr id="5" name="Footer Placeholder 4">
            <a:extLst>
              <a:ext uri="{FF2B5EF4-FFF2-40B4-BE49-F238E27FC236}">
                <a16:creationId xmlns:a16="http://schemas.microsoft.com/office/drawing/2014/main" id="{0D2B8F21-B3E9-081E-3186-173CE9C837EA}"/>
              </a:ext>
            </a:extLst>
          </p:cNvPr>
          <p:cNvSpPr>
            <a:spLocks noGrp="1"/>
          </p:cNvSpPr>
          <p:nvPr>
            <p:ph type="ftr" sz="quarter" idx="11"/>
          </p:nvPr>
        </p:nvSpPr>
        <p:spPr/>
        <p:txBody>
          <a:bodyPr/>
          <a:lstStyle/>
          <a:p>
            <a:r>
              <a:rPr lang="en-GB"/>
              <a:t>Measuring intention and emotional involvement in jazz music - Anna Jordanous</a:t>
            </a:r>
          </a:p>
        </p:txBody>
      </p:sp>
      <p:sp>
        <p:nvSpPr>
          <p:cNvPr id="6" name="Slide Number Placeholder 5">
            <a:extLst>
              <a:ext uri="{FF2B5EF4-FFF2-40B4-BE49-F238E27FC236}">
                <a16:creationId xmlns:a16="http://schemas.microsoft.com/office/drawing/2014/main" id="{832935F9-4FB4-4171-C182-070D2CA3AECB}"/>
              </a:ext>
            </a:extLst>
          </p:cNvPr>
          <p:cNvSpPr>
            <a:spLocks noGrp="1"/>
          </p:cNvSpPr>
          <p:nvPr>
            <p:ph type="sldNum" sz="quarter" idx="12"/>
          </p:nvPr>
        </p:nvSpPr>
        <p:spPr/>
        <p:txBody>
          <a:bodyPr/>
          <a:lstStyle/>
          <a:p>
            <a:fld id="{9EFB4E8C-F729-5C4A-8836-F59E4F66B94E}" type="slidenum">
              <a:rPr lang="en-GB" smtClean="0"/>
              <a:t>‹#›</a:t>
            </a:fld>
            <a:endParaRPr lang="en-GB"/>
          </a:p>
        </p:txBody>
      </p:sp>
    </p:spTree>
    <p:extLst>
      <p:ext uri="{BB962C8B-B14F-4D97-AF65-F5344CB8AC3E}">
        <p14:creationId xmlns:p14="http://schemas.microsoft.com/office/powerpoint/2010/main" val="11868409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A1E77-A52B-F180-8C4E-35339930E30D}"/>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5A0E7219-12A5-4CEA-D326-5BF51B22548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4033C26-49DE-3B5A-7CA3-E488C0FCF2EB}"/>
              </a:ext>
            </a:extLst>
          </p:cNvPr>
          <p:cNvSpPr>
            <a:spLocks noGrp="1"/>
          </p:cNvSpPr>
          <p:nvPr>
            <p:ph type="dt" sz="half" idx="10"/>
          </p:nvPr>
        </p:nvSpPr>
        <p:spPr/>
        <p:txBody>
          <a:bodyPr/>
          <a:lstStyle/>
          <a:p>
            <a:fld id="{DC8835B8-317C-984B-9C9D-DB5CA2E6F680}" type="datetime1">
              <a:rPr lang="en-GB" smtClean="0"/>
              <a:t>13/05/2025</a:t>
            </a:fld>
            <a:endParaRPr lang="en-GB"/>
          </a:p>
        </p:txBody>
      </p:sp>
      <p:sp>
        <p:nvSpPr>
          <p:cNvPr id="5" name="Footer Placeholder 4">
            <a:extLst>
              <a:ext uri="{FF2B5EF4-FFF2-40B4-BE49-F238E27FC236}">
                <a16:creationId xmlns:a16="http://schemas.microsoft.com/office/drawing/2014/main" id="{3B4CAFD4-35D4-0B81-874D-F34B388235DD}"/>
              </a:ext>
            </a:extLst>
          </p:cNvPr>
          <p:cNvSpPr>
            <a:spLocks noGrp="1"/>
          </p:cNvSpPr>
          <p:nvPr>
            <p:ph type="ftr" sz="quarter" idx="11"/>
          </p:nvPr>
        </p:nvSpPr>
        <p:spPr/>
        <p:txBody>
          <a:bodyPr/>
          <a:lstStyle/>
          <a:p>
            <a:r>
              <a:rPr lang="en-GB"/>
              <a:t>Measuring intention and emotional involvement in jazz music - Anna Jordanous</a:t>
            </a:r>
          </a:p>
        </p:txBody>
      </p:sp>
      <p:sp>
        <p:nvSpPr>
          <p:cNvPr id="6" name="Slide Number Placeholder 5">
            <a:extLst>
              <a:ext uri="{FF2B5EF4-FFF2-40B4-BE49-F238E27FC236}">
                <a16:creationId xmlns:a16="http://schemas.microsoft.com/office/drawing/2014/main" id="{089A7793-DBE3-FD3E-AA56-6AC6D169C738}"/>
              </a:ext>
            </a:extLst>
          </p:cNvPr>
          <p:cNvSpPr>
            <a:spLocks noGrp="1"/>
          </p:cNvSpPr>
          <p:nvPr>
            <p:ph type="sldNum" sz="quarter" idx="12"/>
          </p:nvPr>
        </p:nvSpPr>
        <p:spPr/>
        <p:txBody>
          <a:bodyPr/>
          <a:lstStyle/>
          <a:p>
            <a:fld id="{9EFB4E8C-F729-5C4A-8836-F59E4F66B94E}" type="slidenum">
              <a:rPr lang="en-GB" smtClean="0"/>
              <a:t>‹#›</a:t>
            </a:fld>
            <a:endParaRPr lang="en-GB"/>
          </a:p>
        </p:txBody>
      </p:sp>
    </p:spTree>
    <p:extLst>
      <p:ext uri="{BB962C8B-B14F-4D97-AF65-F5344CB8AC3E}">
        <p14:creationId xmlns:p14="http://schemas.microsoft.com/office/powerpoint/2010/main" val="1246931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95AAEA-BD06-3C6E-21C9-892C19AEDDBB}"/>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DB714394-C133-22B2-C1C2-567E82D37BBE}"/>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C413D23E-6489-6F60-DF68-B08A83085F0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975D8B14-C790-EB99-0EAC-3493EB6607DD}"/>
              </a:ext>
            </a:extLst>
          </p:cNvPr>
          <p:cNvSpPr>
            <a:spLocks noGrp="1"/>
          </p:cNvSpPr>
          <p:nvPr>
            <p:ph type="dt" sz="half" idx="10"/>
          </p:nvPr>
        </p:nvSpPr>
        <p:spPr/>
        <p:txBody>
          <a:bodyPr/>
          <a:lstStyle/>
          <a:p>
            <a:fld id="{64321136-8974-FF43-A254-9467C7532487}" type="datetime1">
              <a:rPr lang="en-GB" smtClean="0"/>
              <a:t>13/05/2025</a:t>
            </a:fld>
            <a:endParaRPr lang="en-GB"/>
          </a:p>
        </p:txBody>
      </p:sp>
      <p:sp>
        <p:nvSpPr>
          <p:cNvPr id="6" name="Footer Placeholder 5">
            <a:extLst>
              <a:ext uri="{FF2B5EF4-FFF2-40B4-BE49-F238E27FC236}">
                <a16:creationId xmlns:a16="http://schemas.microsoft.com/office/drawing/2014/main" id="{8862F04B-BBC9-53B1-8A97-872707F3FF7B}"/>
              </a:ext>
            </a:extLst>
          </p:cNvPr>
          <p:cNvSpPr>
            <a:spLocks noGrp="1"/>
          </p:cNvSpPr>
          <p:nvPr>
            <p:ph type="ftr" sz="quarter" idx="11"/>
          </p:nvPr>
        </p:nvSpPr>
        <p:spPr/>
        <p:txBody>
          <a:bodyPr/>
          <a:lstStyle/>
          <a:p>
            <a:r>
              <a:rPr lang="en-GB"/>
              <a:t>Measuring intention and emotional involvement in jazz music - Anna Jordanous</a:t>
            </a:r>
          </a:p>
        </p:txBody>
      </p:sp>
      <p:sp>
        <p:nvSpPr>
          <p:cNvPr id="7" name="Slide Number Placeholder 6">
            <a:extLst>
              <a:ext uri="{FF2B5EF4-FFF2-40B4-BE49-F238E27FC236}">
                <a16:creationId xmlns:a16="http://schemas.microsoft.com/office/drawing/2014/main" id="{87C2F2A9-B430-C3CA-5305-E674FC635FBD}"/>
              </a:ext>
            </a:extLst>
          </p:cNvPr>
          <p:cNvSpPr>
            <a:spLocks noGrp="1"/>
          </p:cNvSpPr>
          <p:nvPr>
            <p:ph type="sldNum" sz="quarter" idx="12"/>
          </p:nvPr>
        </p:nvSpPr>
        <p:spPr/>
        <p:txBody>
          <a:bodyPr/>
          <a:lstStyle/>
          <a:p>
            <a:fld id="{9EFB4E8C-F729-5C4A-8836-F59E4F66B94E}" type="slidenum">
              <a:rPr lang="en-GB" smtClean="0"/>
              <a:t>‹#›</a:t>
            </a:fld>
            <a:endParaRPr lang="en-GB"/>
          </a:p>
        </p:txBody>
      </p:sp>
    </p:spTree>
    <p:extLst>
      <p:ext uri="{BB962C8B-B14F-4D97-AF65-F5344CB8AC3E}">
        <p14:creationId xmlns:p14="http://schemas.microsoft.com/office/powerpoint/2010/main" val="31554548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925F5-0AB3-2CBA-FF26-61162816B7AE}"/>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5EBE3A7E-B964-2BDE-2747-1B04500064E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E7EBCB5-47EE-23D9-FBEA-6EE23992770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CC2E0223-D8F7-05C3-A383-7BFA81B5B6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B3DD1BA0-6702-0E17-E370-FCA10A384534}"/>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719E91DB-E7F0-F467-B464-C73BCF2308AC}"/>
              </a:ext>
            </a:extLst>
          </p:cNvPr>
          <p:cNvSpPr>
            <a:spLocks noGrp="1"/>
          </p:cNvSpPr>
          <p:nvPr>
            <p:ph type="dt" sz="half" idx="10"/>
          </p:nvPr>
        </p:nvSpPr>
        <p:spPr/>
        <p:txBody>
          <a:bodyPr/>
          <a:lstStyle/>
          <a:p>
            <a:fld id="{DEF9B78E-F495-C249-8DBF-2C4CB9108657}" type="datetime1">
              <a:rPr lang="en-GB" smtClean="0"/>
              <a:t>13/05/2025</a:t>
            </a:fld>
            <a:endParaRPr lang="en-GB"/>
          </a:p>
        </p:txBody>
      </p:sp>
      <p:sp>
        <p:nvSpPr>
          <p:cNvPr id="8" name="Footer Placeholder 7">
            <a:extLst>
              <a:ext uri="{FF2B5EF4-FFF2-40B4-BE49-F238E27FC236}">
                <a16:creationId xmlns:a16="http://schemas.microsoft.com/office/drawing/2014/main" id="{04659807-1FF3-9BA1-ADD8-7DA46D1FF68D}"/>
              </a:ext>
            </a:extLst>
          </p:cNvPr>
          <p:cNvSpPr>
            <a:spLocks noGrp="1"/>
          </p:cNvSpPr>
          <p:nvPr>
            <p:ph type="ftr" sz="quarter" idx="11"/>
          </p:nvPr>
        </p:nvSpPr>
        <p:spPr/>
        <p:txBody>
          <a:bodyPr/>
          <a:lstStyle/>
          <a:p>
            <a:r>
              <a:rPr lang="en-GB"/>
              <a:t>Measuring intention and emotional involvement in jazz music - Anna Jordanous</a:t>
            </a:r>
          </a:p>
        </p:txBody>
      </p:sp>
      <p:sp>
        <p:nvSpPr>
          <p:cNvPr id="9" name="Slide Number Placeholder 8">
            <a:extLst>
              <a:ext uri="{FF2B5EF4-FFF2-40B4-BE49-F238E27FC236}">
                <a16:creationId xmlns:a16="http://schemas.microsoft.com/office/drawing/2014/main" id="{A6D1AB51-B919-D92F-FFB5-017C0949879E}"/>
              </a:ext>
            </a:extLst>
          </p:cNvPr>
          <p:cNvSpPr>
            <a:spLocks noGrp="1"/>
          </p:cNvSpPr>
          <p:nvPr>
            <p:ph type="sldNum" sz="quarter" idx="12"/>
          </p:nvPr>
        </p:nvSpPr>
        <p:spPr/>
        <p:txBody>
          <a:bodyPr/>
          <a:lstStyle/>
          <a:p>
            <a:fld id="{9EFB4E8C-F729-5C4A-8836-F59E4F66B94E}" type="slidenum">
              <a:rPr lang="en-GB" smtClean="0"/>
              <a:t>‹#›</a:t>
            </a:fld>
            <a:endParaRPr lang="en-GB"/>
          </a:p>
        </p:txBody>
      </p:sp>
    </p:spTree>
    <p:extLst>
      <p:ext uri="{BB962C8B-B14F-4D97-AF65-F5344CB8AC3E}">
        <p14:creationId xmlns:p14="http://schemas.microsoft.com/office/powerpoint/2010/main" val="35371688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122AF-50B6-8D11-85D5-1795317B20AC}"/>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987E2CFA-E755-9598-6F0D-5B5548C794E3}"/>
              </a:ext>
            </a:extLst>
          </p:cNvPr>
          <p:cNvSpPr>
            <a:spLocks noGrp="1"/>
          </p:cNvSpPr>
          <p:nvPr>
            <p:ph type="dt" sz="half" idx="10"/>
          </p:nvPr>
        </p:nvSpPr>
        <p:spPr/>
        <p:txBody>
          <a:bodyPr/>
          <a:lstStyle/>
          <a:p>
            <a:fld id="{210E8804-082E-A241-8721-21A6E6943726}" type="datetime1">
              <a:rPr lang="en-GB" smtClean="0"/>
              <a:t>13/05/2025</a:t>
            </a:fld>
            <a:endParaRPr lang="en-GB"/>
          </a:p>
        </p:txBody>
      </p:sp>
      <p:sp>
        <p:nvSpPr>
          <p:cNvPr id="4" name="Footer Placeholder 3">
            <a:extLst>
              <a:ext uri="{FF2B5EF4-FFF2-40B4-BE49-F238E27FC236}">
                <a16:creationId xmlns:a16="http://schemas.microsoft.com/office/drawing/2014/main" id="{0B26D803-6625-9A83-FD1F-3D8CC3AB92EF}"/>
              </a:ext>
            </a:extLst>
          </p:cNvPr>
          <p:cNvSpPr>
            <a:spLocks noGrp="1"/>
          </p:cNvSpPr>
          <p:nvPr>
            <p:ph type="ftr" sz="quarter" idx="11"/>
          </p:nvPr>
        </p:nvSpPr>
        <p:spPr/>
        <p:txBody>
          <a:bodyPr/>
          <a:lstStyle/>
          <a:p>
            <a:r>
              <a:rPr lang="en-GB"/>
              <a:t>Measuring intention and emotional involvement in jazz music - Anna Jordanous</a:t>
            </a:r>
          </a:p>
        </p:txBody>
      </p:sp>
      <p:sp>
        <p:nvSpPr>
          <p:cNvPr id="5" name="Slide Number Placeholder 4">
            <a:extLst>
              <a:ext uri="{FF2B5EF4-FFF2-40B4-BE49-F238E27FC236}">
                <a16:creationId xmlns:a16="http://schemas.microsoft.com/office/drawing/2014/main" id="{91AC18A3-3C4C-0DED-500F-AD977D09C31E}"/>
              </a:ext>
            </a:extLst>
          </p:cNvPr>
          <p:cNvSpPr>
            <a:spLocks noGrp="1"/>
          </p:cNvSpPr>
          <p:nvPr>
            <p:ph type="sldNum" sz="quarter" idx="12"/>
          </p:nvPr>
        </p:nvSpPr>
        <p:spPr/>
        <p:txBody>
          <a:bodyPr/>
          <a:lstStyle/>
          <a:p>
            <a:fld id="{9EFB4E8C-F729-5C4A-8836-F59E4F66B94E}" type="slidenum">
              <a:rPr lang="en-GB" smtClean="0"/>
              <a:t>‹#›</a:t>
            </a:fld>
            <a:endParaRPr lang="en-GB"/>
          </a:p>
        </p:txBody>
      </p:sp>
    </p:spTree>
    <p:extLst>
      <p:ext uri="{BB962C8B-B14F-4D97-AF65-F5344CB8AC3E}">
        <p14:creationId xmlns:p14="http://schemas.microsoft.com/office/powerpoint/2010/main" val="15369785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A4F074-AC12-CF84-92D7-3EE3066F49B3}"/>
              </a:ext>
            </a:extLst>
          </p:cNvPr>
          <p:cNvSpPr>
            <a:spLocks noGrp="1"/>
          </p:cNvSpPr>
          <p:nvPr>
            <p:ph type="dt" sz="half" idx="10"/>
          </p:nvPr>
        </p:nvSpPr>
        <p:spPr/>
        <p:txBody>
          <a:bodyPr/>
          <a:lstStyle/>
          <a:p>
            <a:fld id="{3927A786-2496-964F-9BD3-09CD40D906F0}" type="datetime1">
              <a:rPr lang="en-GB" smtClean="0"/>
              <a:t>13/05/2025</a:t>
            </a:fld>
            <a:endParaRPr lang="en-GB"/>
          </a:p>
        </p:txBody>
      </p:sp>
      <p:sp>
        <p:nvSpPr>
          <p:cNvPr id="3" name="Footer Placeholder 2">
            <a:extLst>
              <a:ext uri="{FF2B5EF4-FFF2-40B4-BE49-F238E27FC236}">
                <a16:creationId xmlns:a16="http://schemas.microsoft.com/office/drawing/2014/main" id="{496B870A-8232-54B5-D8AB-C50436DF712F}"/>
              </a:ext>
            </a:extLst>
          </p:cNvPr>
          <p:cNvSpPr>
            <a:spLocks noGrp="1"/>
          </p:cNvSpPr>
          <p:nvPr>
            <p:ph type="ftr" sz="quarter" idx="11"/>
          </p:nvPr>
        </p:nvSpPr>
        <p:spPr/>
        <p:txBody>
          <a:bodyPr/>
          <a:lstStyle/>
          <a:p>
            <a:r>
              <a:rPr lang="en-GB"/>
              <a:t>Measuring intention and emotional involvement in jazz music - Anna Jordanous</a:t>
            </a:r>
          </a:p>
        </p:txBody>
      </p:sp>
      <p:sp>
        <p:nvSpPr>
          <p:cNvPr id="4" name="Slide Number Placeholder 3">
            <a:extLst>
              <a:ext uri="{FF2B5EF4-FFF2-40B4-BE49-F238E27FC236}">
                <a16:creationId xmlns:a16="http://schemas.microsoft.com/office/drawing/2014/main" id="{DAEADD24-AAA2-092E-44C0-513D56DC9320}"/>
              </a:ext>
            </a:extLst>
          </p:cNvPr>
          <p:cNvSpPr>
            <a:spLocks noGrp="1"/>
          </p:cNvSpPr>
          <p:nvPr>
            <p:ph type="sldNum" sz="quarter" idx="12"/>
          </p:nvPr>
        </p:nvSpPr>
        <p:spPr/>
        <p:txBody>
          <a:bodyPr/>
          <a:lstStyle/>
          <a:p>
            <a:fld id="{9EFB4E8C-F729-5C4A-8836-F59E4F66B94E}" type="slidenum">
              <a:rPr lang="en-GB" smtClean="0"/>
              <a:t>‹#›</a:t>
            </a:fld>
            <a:endParaRPr lang="en-GB"/>
          </a:p>
        </p:txBody>
      </p:sp>
    </p:spTree>
    <p:extLst>
      <p:ext uri="{BB962C8B-B14F-4D97-AF65-F5344CB8AC3E}">
        <p14:creationId xmlns:p14="http://schemas.microsoft.com/office/powerpoint/2010/main" val="2737360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42BF86-AEE1-F4CC-22BC-6E3002775CF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C0076A1E-0FBB-9AE9-298E-CE2503651A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CBC0256F-815F-BAF7-9C5C-D82CCE127F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6EA7E14-00B4-7A1C-77B5-DE5464337B8F}"/>
              </a:ext>
            </a:extLst>
          </p:cNvPr>
          <p:cNvSpPr>
            <a:spLocks noGrp="1"/>
          </p:cNvSpPr>
          <p:nvPr>
            <p:ph type="dt" sz="half" idx="10"/>
          </p:nvPr>
        </p:nvSpPr>
        <p:spPr/>
        <p:txBody>
          <a:bodyPr/>
          <a:lstStyle/>
          <a:p>
            <a:fld id="{2C2899A1-8A5E-854E-84A2-98C99500196C}" type="datetime1">
              <a:rPr lang="en-GB" smtClean="0"/>
              <a:t>13/05/2025</a:t>
            </a:fld>
            <a:endParaRPr lang="en-GB"/>
          </a:p>
        </p:txBody>
      </p:sp>
      <p:sp>
        <p:nvSpPr>
          <p:cNvPr id="6" name="Footer Placeholder 5">
            <a:extLst>
              <a:ext uri="{FF2B5EF4-FFF2-40B4-BE49-F238E27FC236}">
                <a16:creationId xmlns:a16="http://schemas.microsoft.com/office/drawing/2014/main" id="{39E28DB4-322F-A9D0-45DF-1A7875BC8D12}"/>
              </a:ext>
            </a:extLst>
          </p:cNvPr>
          <p:cNvSpPr>
            <a:spLocks noGrp="1"/>
          </p:cNvSpPr>
          <p:nvPr>
            <p:ph type="ftr" sz="quarter" idx="11"/>
          </p:nvPr>
        </p:nvSpPr>
        <p:spPr/>
        <p:txBody>
          <a:bodyPr/>
          <a:lstStyle/>
          <a:p>
            <a:r>
              <a:rPr lang="en-GB"/>
              <a:t>Measuring intention and emotional involvement in jazz music - Anna Jordanous</a:t>
            </a:r>
          </a:p>
        </p:txBody>
      </p:sp>
      <p:sp>
        <p:nvSpPr>
          <p:cNvPr id="7" name="Slide Number Placeholder 6">
            <a:extLst>
              <a:ext uri="{FF2B5EF4-FFF2-40B4-BE49-F238E27FC236}">
                <a16:creationId xmlns:a16="http://schemas.microsoft.com/office/drawing/2014/main" id="{5CED4D9E-CC50-E3C2-457A-6B9163394CCA}"/>
              </a:ext>
            </a:extLst>
          </p:cNvPr>
          <p:cNvSpPr>
            <a:spLocks noGrp="1"/>
          </p:cNvSpPr>
          <p:nvPr>
            <p:ph type="sldNum" sz="quarter" idx="12"/>
          </p:nvPr>
        </p:nvSpPr>
        <p:spPr/>
        <p:txBody>
          <a:bodyPr/>
          <a:lstStyle/>
          <a:p>
            <a:fld id="{9EFB4E8C-F729-5C4A-8836-F59E4F66B94E}" type="slidenum">
              <a:rPr lang="en-GB" smtClean="0"/>
              <a:t>‹#›</a:t>
            </a:fld>
            <a:endParaRPr lang="en-GB"/>
          </a:p>
        </p:txBody>
      </p:sp>
    </p:spTree>
    <p:extLst>
      <p:ext uri="{BB962C8B-B14F-4D97-AF65-F5344CB8AC3E}">
        <p14:creationId xmlns:p14="http://schemas.microsoft.com/office/powerpoint/2010/main" val="7852732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274FC-1793-E555-C0CB-915C8B8B2DF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AFACAE9C-AA0A-F020-B105-74D5E6104F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p>
        </p:txBody>
      </p:sp>
      <p:sp>
        <p:nvSpPr>
          <p:cNvPr id="4" name="Text Placeholder 3">
            <a:extLst>
              <a:ext uri="{FF2B5EF4-FFF2-40B4-BE49-F238E27FC236}">
                <a16:creationId xmlns:a16="http://schemas.microsoft.com/office/drawing/2014/main" id="{0C487F56-CC7D-90FC-90A9-840D9FB65F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7DD2DC3-8E38-9DBC-157A-B13B1A941EEB}"/>
              </a:ext>
            </a:extLst>
          </p:cNvPr>
          <p:cNvSpPr>
            <a:spLocks noGrp="1"/>
          </p:cNvSpPr>
          <p:nvPr>
            <p:ph type="dt" sz="half" idx="10"/>
          </p:nvPr>
        </p:nvSpPr>
        <p:spPr/>
        <p:txBody>
          <a:bodyPr/>
          <a:lstStyle/>
          <a:p>
            <a:fld id="{F0FCF5B7-95F2-F048-A037-B41FAEA57C90}" type="datetime1">
              <a:rPr lang="en-GB" smtClean="0"/>
              <a:t>13/05/2025</a:t>
            </a:fld>
            <a:endParaRPr lang="en-GB"/>
          </a:p>
        </p:txBody>
      </p:sp>
      <p:sp>
        <p:nvSpPr>
          <p:cNvPr id="6" name="Footer Placeholder 5">
            <a:extLst>
              <a:ext uri="{FF2B5EF4-FFF2-40B4-BE49-F238E27FC236}">
                <a16:creationId xmlns:a16="http://schemas.microsoft.com/office/drawing/2014/main" id="{6CB84BAC-5334-48EF-7BED-3099BC775480}"/>
              </a:ext>
            </a:extLst>
          </p:cNvPr>
          <p:cNvSpPr>
            <a:spLocks noGrp="1"/>
          </p:cNvSpPr>
          <p:nvPr>
            <p:ph type="ftr" sz="quarter" idx="11"/>
          </p:nvPr>
        </p:nvSpPr>
        <p:spPr/>
        <p:txBody>
          <a:bodyPr/>
          <a:lstStyle/>
          <a:p>
            <a:r>
              <a:rPr lang="en-GB"/>
              <a:t>Measuring intention and emotional involvement in jazz music - Anna Jordanous</a:t>
            </a:r>
          </a:p>
        </p:txBody>
      </p:sp>
      <p:sp>
        <p:nvSpPr>
          <p:cNvPr id="7" name="Slide Number Placeholder 6">
            <a:extLst>
              <a:ext uri="{FF2B5EF4-FFF2-40B4-BE49-F238E27FC236}">
                <a16:creationId xmlns:a16="http://schemas.microsoft.com/office/drawing/2014/main" id="{2814DE9B-6412-34F3-AF70-FA0C21D0A376}"/>
              </a:ext>
            </a:extLst>
          </p:cNvPr>
          <p:cNvSpPr>
            <a:spLocks noGrp="1"/>
          </p:cNvSpPr>
          <p:nvPr>
            <p:ph type="sldNum" sz="quarter" idx="12"/>
          </p:nvPr>
        </p:nvSpPr>
        <p:spPr/>
        <p:txBody>
          <a:bodyPr/>
          <a:lstStyle/>
          <a:p>
            <a:fld id="{9EFB4E8C-F729-5C4A-8836-F59E4F66B94E}" type="slidenum">
              <a:rPr lang="en-GB" smtClean="0"/>
              <a:t>‹#›</a:t>
            </a:fld>
            <a:endParaRPr lang="en-GB"/>
          </a:p>
        </p:txBody>
      </p:sp>
    </p:spTree>
    <p:extLst>
      <p:ext uri="{BB962C8B-B14F-4D97-AF65-F5344CB8AC3E}">
        <p14:creationId xmlns:p14="http://schemas.microsoft.com/office/powerpoint/2010/main" val="3200153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4F02C7C-BFA9-B55F-236E-F5CF7D8D296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EDE3E872-F286-3E47-CDCC-9BBB18859A4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16EE0EFF-CDFE-8278-F567-D890B243F00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D18668C-D2AF-444E-BDD9-144771C903D3}" type="datetime1">
              <a:rPr lang="en-GB" smtClean="0"/>
              <a:t>13/05/2025</a:t>
            </a:fld>
            <a:endParaRPr lang="en-GB"/>
          </a:p>
        </p:txBody>
      </p:sp>
      <p:sp>
        <p:nvSpPr>
          <p:cNvPr id="5" name="Footer Placeholder 4">
            <a:extLst>
              <a:ext uri="{FF2B5EF4-FFF2-40B4-BE49-F238E27FC236}">
                <a16:creationId xmlns:a16="http://schemas.microsoft.com/office/drawing/2014/main" id="{BCE449B2-DEF9-DE09-6E2C-6316CF17A19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GB"/>
              <a:t>Measuring intention and emotional involvement in jazz music - Anna Jordanous</a:t>
            </a:r>
          </a:p>
        </p:txBody>
      </p:sp>
      <p:sp>
        <p:nvSpPr>
          <p:cNvPr id="6" name="Slide Number Placeholder 5">
            <a:extLst>
              <a:ext uri="{FF2B5EF4-FFF2-40B4-BE49-F238E27FC236}">
                <a16:creationId xmlns:a16="http://schemas.microsoft.com/office/drawing/2014/main" id="{FD72E7A1-6E36-868E-FF5E-55407B36F60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EFB4E8C-F729-5C4A-8836-F59E4F66B94E}" type="slidenum">
              <a:rPr lang="en-GB" smtClean="0"/>
              <a:t>‹#›</a:t>
            </a:fld>
            <a:endParaRPr lang="en-GB"/>
          </a:p>
        </p:txBody>
      </p:sp>
    </p:spTree>
    <p:extLst>
      <p:ext uri="{BB962C8B-B14F-4D97-AF65-F5344CB8AC3E}">
        <p14:creationId xmlns:p14="http://schemas.microsoft.com/office/powerpoint/2010/main" val="604647882"/>
      </p:ext>
    </p:extLst>
  </p:cSld>
  <p:clrMap bg1="dk1" tx1="lt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Lst>
  <p:hf sldNum="0" hdr="0" dt="0"/>
  <p:txStyles>
    <p:titleStyle>
      <a:lvl1pPr algn="l" defTabSz="914400" rtl="0" eaLnBrk="1" latinLnBrk="0" hangingPunct="1">
        <a:lnSpc>
          <a:spcPct val="90000"/>
        </a:lnSpc>
        <a:spcBef>
          <a:spcPct val="0"/>
        </a:spcBef>
        <a:buNone/>
        <a:defRPr sz="440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8" Type="http://schemas.openxmlformats.org/officeDocument/2006/relationships/hyperlink" Target="https://tinyurl.com/thisiscreativity" TargetMode="External"/><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4.xml.rels><?xml version="1.0" encoding="UTF-8" standalone="yes"?>
<Relationships xmlns="http://schemas.openxmlformats.org/package/2006/relationships"><Relationship Id="rId8" Type="http://schemas.openxmlformats.org/officeDocument/2006/relationships/audio" Target="../media/media4.mp3"/><Relationship Id="rId13" Type="http://schemas.microsoft.com/office/2007/relationships/media" Target="../media/media7.mp3"/><Relationship Id="rId18" Type="http://schemas.openxmlformats.org/officeDocument/2006/relationships/audio" Target="../media/media9.mp3"/><Relationship Id="rId3" Type="http://schemas.microsoft.com/office/2007/relationships/media" Target="../media/media2.mp3"/><Relationship Id="rId21" Type="http://schemas.openxmlformats.org/officeDocument/2006/relationships/image" Target="../media/image10.png"/><Relationship Id="rId7" Type="http://schemas.microsoft.com/office/2007/relationships/media" Target="../media/media4.mp3"/><Relationship Id="rId12" Type="http://schemas.openxmlformats.org/officeDocument/2006/relationships/audio" Target="../media/media6.mp3"/><Relationship Id="rId17" Type="http://schemas.microsoft.com/office/2007/relationships/media" Target="../media/media9.mp3"/><Relationship Id="rId25" Type="http://schemas.openxmlformats.org/officeDocument/2006/relationships/image" Target="../media/image14.png"/><Relationship Id="rId2" Type="http://schemas.openxmlformats.org/officeDocument/2006/relationships/audio" Target="../media/media1.mp3"/><Relationship Id="rId16" Type="http://schemas.openxmlformats.org/officeDocument/2006/relationships/audio" Target="../media/media8.mp3"/><Relationship Id="rId20" Type="http://schemas.openxmlformats.org/officeDocument/2006/relationships/notesSlide" Target="../notesSlides/notesSlide8.xml"/><Relationship Id="rId1" Type="http://schemas.microsoft.com/office/2007/relationships/media" Target="../media/media1.mp3"/><Relationship Id="rId6" Type="http://schemas.openxmlformats.org/officeDocument/2006/relationships/audio" Target="../media/media3.mp3"/><Relationship Id="rId11" Type="http://schemas.microsoft.com/office/2007/relationships/media" Target="../media/media6.mp3"/><Relationship Id="rId24" Type="http://schemas.openxmlformats.org/officeDocument/2006/relationships/image" Target="../media/image13.jpeg"/><Relationship Id="rId5" Type="http://schemas.microsoft.com/office/2007/relationships/media" Target="../media/media3.mp3"/><Relationship Id="rId15" Type="http://schemas.microsoft.com/office/2007/relationships/media" Target="../media/media8.mp3"/><Relationship Id="rId23" Type="http://schemas.openxmlformats.org/officeDocument/2006/relationships/image" Target="../media/image12.jpeg"/><Relationship Id="rId10" Type="http://schemas.openxmlformats.org/officeDocument/2006/relationships/audio" Target="../media/media5.mp3"/><Relationship Id="rId19" Type="http://schemas.openxmlformats.org/officeDocument/2006/relationships/slideLayout" Target="../slideLayouts/slideLayout2.xml"/><Relationship Id="rId4" Type="http://schemas.openxmlformats.org/officeDocument/2006/relationships/audio" Target="../media/media2.mp3"/><Relationship Id="rId9" Type="http://schemas.microsoft.com/office/2007/relationships/media" Target="../media/media5.mp3"/><Relationship Id="rId14" Type="http://schemas.openxmlformats.org/officeDocument/2006/relationships/audio" Target="../media/media7.mp3"/><Relationship Id="rId22" Type="http://schemas.openxmlformats.org/officeDocument/2006/relationships/image" Target="../media/image11.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doi.org/10.1080/02699939208411068" TargetMode="External"/><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hyperlink" Target="https://osf.io/6jm8x" TargetMode="External"/><Relationship Id="rId3" Type="http://schemas.openxmlformats.org/officeDocument/2006/relationships/hyperlink" Target="https://github.com/jblsmith/ma-thesis" TargetMode="External"/><Relationship Id="rId7" Type="http://schemas.openxmlformats.org/officeDocument/2006/relationships/hyperlink" Target="https://dig-that-lick.eecs.qmul.ac.uk/index.html" TargetMode="External"/><Relationship Id="rId2" Type="http://schemas.openxmlformats.org/officeDocument/2006/relationships/hyperlink" Target="https://dave-foster.github.io/filosax/" TargetMode="External"/><Relationship Id="rId1" Type="http://schemas.openxmlformats.org/officeDocument/2006/relationships/slideLayout" Target="../slideLayouts/slideLayout2.xml"/><Relationship Id="rId6" Type="http://schemas.openxmlformats.org/officeDocument/2006/relationships/hyperlink" Target="https://reshare.ukdataservice.ac.uk/854781/" TargetMode="External"/><Relationship Id="rId5" Type="http://schemas.openxmlformats.org/officeDocument/2006/relationships/hyperlink" Target="https://jazzomat.hfm-weimar.de/dbformat/dboverview.html" TargetMode="External"/><Relationship Id="rId4" Type="http://schemas.openxmlformats.org/officeDocument/2006/relationships/hyperlink" Target="http://staff.aist.go.jp/m.goto/RWC-MDB/"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E26BF-D30C-6922-05F4-093E4F795A32}"/>
              </a:ext>
            </a:extLst>
          </p:cNvPr>
          <p:cNvSpPr>
            <a:spLocks noGrp="1"/>
          </p:cNvSpPr>
          <p:nvPr>
            <p:ph type="title"/>
          </p:nvPr>
        </p:nvSpPr>
        <p:spPr>
          <a:xfrm>
            <a:off x="838200" y="365125"/>
            <a:ext cx="5257800" cy="4351338"/>
          </a:xfrm>
        </p:spPr>
        <p:txBody>
          <a:bodyPr anchor="ctr">
            <a:normAutofit/>
          </a:bodyPr>
          <a:lstStyle/>
          <a:p>
            <a:r>
              <a:rPr lang="en-GB" b="0" i="0" noProof="0" dirty="0">
                <a:effectLst/>
              </a:rPr>
              <a:t>Measuring intention and emotional involvement in jazz music</a:t>
            </a:r>
            <a:endParaRPr lang="en-GB" noProof="0" dirty="0"/>
          </a:p>
        </p:txBody>
      </p:sp>
      <p:sp>
        <p:nvSpPr>
          <p:cNvPr id="3" name="Subtitle 2">
            <a:extLst>
              <a:ext uri="{FF2B5EF4-FFF2-40B4-BE49-F238E27FC236}">
                <a16:creationId xmlns:a16="http://schemas.microsoft.com/office/drawing/2014/main" id="{168D21A9-5026-A437-67CC-10E107B0BCB9}"/>
              </a:ext>
            </a:extLst>
          </p:cNvPr>
          <p:cNvSpPr>
            <a:spLocks noGrp="1"/>
          </p:cNvSpPr>
          <p:nvPr>
            <p:ph sz="half" idx="1"/>
          </p:nvPr>
        </p:nvSpPr>
        <p:spPr>
          <a:xfrm>
            <a:off x="838200" y="4716463"/>
            <a:ext cx="5181600" cy="1460500"/>
          </a:xfrm>
        </p:spPr>
        <p:txBody>
          <a:bodyPr>
            <a:normAutofit/>
          </a:bodyPr>
          <a:lstStyle/>
          <a:p>
            <a:pPr marL="0" indent="0">
              <a:buNone/>
            </a:pPr>
            <a:r>
              <a:rPr lang="en-GB" noProof="0" dirty="0"/>
              <a:t>Anna Jordanous</a:t>
            </a:r>
          </a:p>
        </p:txBody>
      </p:sp>
      <p:pic>
        <p:nvPicPr>
          <p:cNvPr id="6" name="Content Placeholder 5">
            <a:extLst>
              <a:ext uri="{FF2B5EF4-FFF2-40B4-BE49-F238E27FC236}">
                <a16:creationId xmlns:a16="http://schemas.microsoft.com/office/drawing/2014/main" id="{72096C35-FFFB-0C44-9654-AADDF41F284B}"/>
              </a:ext>
            </a:extLst>
          </p:cNvPr>
          <p:cNvPicPr>
            <a:picLocks noGrp="1" noChangeAspect="1"/>
          </p:cNvPicPr>
          <p:nvPr>
            <p:ph sz="half" idx="2"/>
          </p:nvPr>
        </p:nvPicPr>
        <p:blipFill>
          <a:blip r:embed="rId3"/>
          <a:stretch>
            <a:fillRect/>
          </a:stretch>
        </p:blipFill>
        <p:spPr>
          <a:xfrm>
            <a:off x="7022465" y="440757"/>
            <a:ext cx="4588964" cy="5736206"/>
          </a:xfrm>
          <a:prstGeom prst="rect">
            <a:avLst/>
          </a:prstGeom>
          <a:noFill/>
        </p:spPr>
      </p:pic>
      <p:sp>
        <p:nvSpPr>
          <p:cNvPr id="4" name="Footer Placeholder 3">
            <a:extLst>
              <a:ext uri="{FF2B5EF4-FFF2-40B4-BE49-F238E27FC236}">
                <a16:creationId xmlns:a16="http://schemas.microsoft.com/office/drawing/2014/main" id="{BB2DE168-E6F8-FB6A-2C7D-578DBD53831F}"/>
              </a:ext>
            </a:extLst>
          </p:cNvPr>
          <p:cNvSpPr>
            <a:spLocks noGrp="1"/>
          </p:cNvSpPr>
          <p:nvPr>
            <p:ph type="ftr" sz="quarter" idx="11"/>
          </p:nvPr>
        </p:nvSpPr>
        <p:spPr>
          <a:xfrm>
            <a:off x="4038600" y="6356350"/>
            <a:ext cx="4114800" cy="365125"/>
          </a:xfrm>
        </p:spPr>
        <p:txBody>
          <a:bodyPr anchor="ctr">
            <a:normAutofit/>
          </a:bodyPr>
          <a:lstStyle/>
          <a:p>
            <a:pPr>
              <a:lnSpc>
                <a:spcPct val="90000"/>
              </a:lnSpc>
              <a:spcAft>
                <a:spcPts val="600"/>
              </a:spcAft>
            </a:pPr>
            <a:r>
              <a:rPr lang="en-GB" sz="900" noProof="0" dirty="0"/>
              <a:t>Measuring intention and emotional involvement in jazz music - Anna Jordanous</a:t>
            </a:r>
          </a:p>
        </p:txBody>
      </p:sp>
    </p:spTree>
    <p:extLst>
      <p:ext uri="{BB962C8B-B14F-4D97-AF65-F5344CB8AC3E}">
        <p14:creationId xmlns:p14="http://schemas.microsoft.com/office/powerpoint/2010/main" val="37350241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Empirical definition of creativity</a:t>
            </a:r>
          </a:p>
        </p:txBody>
      </p:sp>
      <p:sp>
        <p:nvSpPr>
          <p:cNvPr id="6" name="Content Placeholder 5"/>
          <p:cNvSpPr txBox="1">
            <a:spLocks noGrp="1" noChangeArrowheads="1"/>
          </p:cNvSpPr>
          <p:nvPr>
            <p:ph idx="1"/>
          </p:nvPr>
        </p:nvSpPr>
        <p:spPr bwMode="auto">
          <a:xfrm>
            <a:off x="1775884" y="1484314"/>
            <a:ext cx="5983069" cy="2677656"/>
          </a:xfrm>
          <a:prstGeom prst="rect">
            <a:avLst/>
          </a:prstGeom>
          <a:noFill/>
          <a:ln w="9525">
            <a:noFill/>
            <a:miter lim="800000"/>
            <a:headEnd/>
            <a:tailEnd/>
          </a:ln>
        </p:spPr>
        <p:txBody>
          <a:bodyPr wrap="square">
            <a:prstTxWarp prst="textNoShape">
              <a:avLst/>
            </a:prstTxWarp>
            <a:spAutoFit/>
          </a:bodyPr>
          <a:lstStyle/>
          <a:p>
            <a:pPr marL="0" indent="0">
              <a:buNone/>
            </a:pPr>
            <a:r>
              <a:rPr lang="en-GB" dirty="0">
                <a:solidFill>
                  <a:srgbClr val="000000"/>
                </a:solidFill>
                <a:cs typeface="Constantia"/>
              </a:rPr>
              <a:t>Analyse the </a:t>
            </a:r>
            <a:r>
              <a:rPr lang="en-GB" u="sng" dirty="0">
                <a:solidFill>
                  <a:srgbClr val="000000"/>
                </a:solidFill>
                <a:cs typeface="Constantia"/>
              </a:rPr>
              <a:t>language</a:t>
            </a:r>
            <a:r>
              <a:rPr lang="en-GB" dirty="0">
                <a:solidFill>
                  <a:srgbClr val="000000"/>
                </a:solidFill>
                <a:cs typeface="Constantia"/>
              </a:rPr>
              <a:t> used to talk about creativity:</a:t>
            </a:r>
          </a:p>
          <a:p>
            <a:pPr lvl="1"/>
            <a:r>
              <a:rPr lang="en-GB" dirty="0">
                <a:solidFill>
                  <a:srgbClr val="000000"/>
                </a:solidFill>
                <a:cs typeface="Constantia"/>
              </a:rPr>
              <a:t>What words appear to be highly associated with discussion of creativity? </a:t>
            </a:r>
          </a:p>
          <a:p>
            <a:pPr lvl="1"/>
            <a:r>
              <a:rPr lang="en-GB" dirty="0">
                <a:solidFill>
                  <a:srgbClr val="000000"/>
                </a:solidFill>
                <a:cs typeface="Constantia"/>
              </a:rPr>
              <a:t>What key themes or factors emerge?</a:t>
            </a:r>
          </a:p>
          <a:p>
            <a:pPr lvl="1"/>
            <a:r>
              <a:rPr lang="en-US" dirty="0">
                <a:solidFill>
                  <a:schemeClr val="accent4"/>
                </a:solidFill>
              </a:rPr>
              <a:t>inspired by </a:t>
            </a:r>
            <a:r>
              <a:rPr lang="en-US" i="1" dirty="0">
                <a:solidFill>
                  <a:schemeClr val="accent4"/>
                </a:solidFill>
              </a:rPr>
              <a:t>cognitive linguistics</a:t>
            </a:r>
            <a:r>
              <a:rPr lang="en-US" dirty="0">
                <a:solidFill>
                  <a:schemeClr val="accent4"/>
                </a:solidFill>
              </a:rPr>
              <a:t> ideas that a word’s meaning is defined by how it is used</a:t>
            </a:r>
          </a:p>
          <a:p>
            <a:pPr lvl="1"/>
            <a:endParaRPr lang="en-GB" dirty="0">
              <a:solidFill>
                <a:srgbClr val="000000"/>
              </a:solidFill>
              <a:cs typeface="Constantia"/>
            </a:endParaRPr>
          </a:p>
        </p:txBody>
      </p:sp>
      <p:pic>
        <p:nvPicPr>
          <p:cNvPr id="7" name="Picture 6"/>
          <p:cNvPicPr>
            <a:picLocks noChangeAspect="1" noChangeArrowheads="1"/>
          </p:cNvPicPr>
          <p:nvPr/>
        </p:nvPicPr>
        <p:blipFill>
          <a:blip r:embed="rId2"/>
          <a:srcRect/>
          <a:stretch>
            <a:fillRect/>
          </a:stretch>
        </p:blipFill>
        <p:spPr bwMode="auto">
          <a:xfrm>
            <a:off x="8256240" y="408312"/>
            <a:ext cx="3577172" cy="3668760"/>
          </a:xfrm>
          <a:prstGeom prst="rect">
            <a:avLst/>
          </a:prstGeom>
          <a:noFill/>
          <a:ln w="9525">
            <a:noFill/>
            <a:round/>
            <a:headEnd/>
            <a:tailEnd/>
          </a:ln>
        </p:spPr>
      </p:pic>
      <p:sp>
        <p:nvSpPr>
          <p:cNvPr id="11" name="TextBox 10"/>
          <p:cNvSpPr txBox="1"/>
          <p:nvPr/>
        </p:nvSpPr>
        <p:spPr>
          <a:xfrm>
            <a:off x="176191" y="5083253"/>
            <a:ext cx="8280920" cy="1446550"/>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GB" sz="2200" b="1" dirty="0">
                <a:solidFill>
                  <a:srgbClr val="000000"/>
                </a:solidFill>
                <a:cs typeface="Constantia"/>
              </a:rPr>
              <a:t>Methodology -- a corpus-based approach:</a:t>
            </a:r>
          </a:p>
          <a:p>
            <a:pPr marL="457200" indent="-457200">
              <a:buFont typeface="+mj-lt"/>
              <a:buAutoNum type="arabicPeriod"/>
            </a:pPr>
            <a:r>
              <a:rPr lang="en-GB" sz="2200" dirty="0">
                <a:solidFill>
                  <a:srgbClr val="000000"/>
                </a:solidFill>
                <a:cs typeface="Constantia"/>
              </a:rPr>
              <a:t>identify ‘creativity words’ using a statistical test</a:t>
            </a:r>
          </a:p>
          <a:p>
            <a:pPr marL="457200" indent="-457200">
              <a:buFont typeface="+mj-lt"/>
              <a:buAutoNum type="arabicPeriod"/>
            </a:pPr>
            <a:r>
              <a:rPr lang="en-GB" sz="2200" dirty="0">
                <a:solidFill>
                  <a:srgbClr val="000000"/>
                </a:solidFill>
                <a:cs typeface="Constantia"/>
              </a:rPr>
              <a:t>automatically cluster words according to similarity of meaning </a:t>
            </a:r>
          </a:p>
          <a:p>
            <a:pPr marL="457200" indent="-457200">
              <a:buFont typeface="+mj-lt"/>
              <a:buAutoNum type="arabicPeriod"/>
            </a:pPr>
            <a:r>
              <a:rPr lang="en-GB" sz="2200" dirty="0">
                <a:solidFill>
                  <a:srgbClr val="000000"/>
                </a:solidFill>
                <a:cs typeface="Constantia"/>
              </a:rPr>
              <a:t>analyse clusters to identify key components of creativity</a:t>
            </a:r>
          </a:p>
        </p:txBody>
      </p:sp>
      <p:sp>
        <p:nvSpPr>
          <p:cNvPr id="4" name="Footer Placeholder 3"/>
          <p:cNvSpPr>
            <a:spLocks noGrp="1"/>
          </p:cNvSpPr>
          <p:nvPr>
            <p:ph type="ftr" sz="quarter" idx="10"/>
          </p:nvPr>
        </p:nvSpPr>
        <p:spPr/>
        <p:txBody>
          <a:bodyPr/>
          <a:lstStyle/>
          <a:p>
            <a:r>
              <a:rPr lang="en-GB"/>
              <a:t>Evaluating the creativity of computational musicians - Anna Jordanous (University of Kent), CSMC'2017</a:t>
            </a:r>
          </a:p>
        </p:txBody>
      </p:sp>
    </p:spTree>
    <p:extLst>
      <p:ext uri="{BB962C8B-B14F-4D97-AF65-F5344CB8AC3E}">
        <p14:creationId xmlns:p14="http://schemas.microsoft.com/office/powerpoint/2010/main" val="14125993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70688" y="3730752"/>
            <a:ext cx="4855464" cy="1754326"/>
          </a:xfrm>
          <a:prstGeom prst="rect">
            <a:avLst/>
          </a:prstGeom>
        </p:spPr>
        <p:style>
          <a:lnRef idx="0">
            <a:schemeClr val="accent3"/>
          </a:lnRef>
          <a:fillRef idx="3">
            <a:schemeClr val="accent3"/>
          </a:fillRef>
          <a:effectRef idx="3">
            <a:schemeClr val="accent3"/>
          </a:effectRef>
          <a:fontRef idx="minor">
            <a:schemeClr val="lt1"/>
          </a:fontRef>
        </p:style>
        <p:txBody>
          <a:bodyPr wrap="square">
            <a:spAutoFit/>
          </a:bodyPr>
          <a:lstStyle/>
          <a:p>
            <a:r>
              <a:rPr lang="en-US" dirty="0" err="1">
                <a:solidFill>
                  <a:srgbClr val="333333"/>
                </a:solidFill>
                <a:latin typeface="arial" charset="0"/>
              </a:rPr>
              <a:t>Jordanous</a:t>
            </a:r>
            <a:r>
              <a:rPr lang="en-US" dirty="0">
                <a:solidFill>
                  <a:srgbClr val="333333"/>
                </a:solidFill>
                <a:latin typeface="arial" charset="0"/>
              </a:rPr>
              <a:t>, Anna and Keller, Bill (2016) </a:t>
            </a:r>
            <a:r>
              <a:rPr lang="en-US" b="1" dirty="0">
                <a:solidFill>
                  <a:srgbClr val="333333"/>
                </a:solidFill>
                <a:latin typeface="arial" charset="0"/>
              </a:rPr>
              <a:t>Modelling Creativity: Identifying Key Components through a Corpus-Based Approach. </a:t>
            </a:r>
            <a:r>
              <a:rPr lang="en-US" i="1" dirty="0" err="1">
                <a:solidFill>
                  <a:srgbClr val="333333"/>
                </a:solidFill>
                <a:latin typeface="arial" charset="0"/>
              </a:rPr>
              <a:t>PLoS</a:t>
            </a:r>
            <a:r>
              <a:rPr lang="en-US" i="1" dirty="0">
                <a:solidFill>
                  <a:srgbClr val="333333"/>
                </a:solidFill>
                <a:latin typeface="arial" charset="0"/>
              </a:rPr>
              <a:t> ONE</a:t>
            </a:r>
            <a:r>
              <a:rPr lang="en-US" dirty="0">
                <a:solidFill>
                  <a:srgbClr val="333333"/>
                </a:solidFill>
                <a:latin typeface="arial" charset="0"/>
              </a:rPr>
              <a:t> 11(10): e0162959.</a:t>
            </a:r>
          </a:p>
          <a:p>
            <a:endParaRPr lang="en-US" dirty="0">
              <a:solidFill>
                <a:srgbClr val="333333"/>
              </a:solidFill>
              <a:latin typeface="arial" charset="0"/>
            </a:endParaRPr>
          </a:p>
          <a:p>
            <a:r>
              <a:rPr lang="en-US" dirty="0">
                <a:solidFill>
                  <a:srgbClr val="333333"/>
                </a:solidFill>
                <a:latin typeface="arial" charset="0"/>
              </a:rPr>
              <a:t>https://</a:t>
            </a:r>
            <a:r>
              <a:rPr lang="en-US" dirty="0" err="1">
                <a:solidFill>
                  <a:srgbClr val="333333"/>
                </a:solidFill>
                <a:latin typeface="arial" charset="0"/>
              </a:rPr>
              <a:t>doi.org</a:t>
            </a:r>
            <a:r>
              <a:rPr lang="en-US" dirty="0">
                <a:solidFill>
                  <a:srgbClr val="333333"/>
                </a:solidFill>
                <a:latin typeface="arial" charset="0"/>
              </a:rPr>
              <a:t>/10.1371/journal.pone.0162959</a:t>
            </a:r>
            <a:endParaRPr lang="en-GB"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6152" y="593599"/>
            <a:ext cx="6858000" cy="5788152"/>
          </a:xfrm>
          <a:prstGeom prst="rect">
            <a:avLst/>
          </a:prstGeom>
        </p:spPr>
      </p:pic>
      <p:sp>
        <p:nvSpPr>
          <p:cNvPr id="2" name="Title 1"/>
          <p:cNvSpPr>
            <a:spLocks noGrp="1"/>
          </p:cNvSpPr>
          <p:nvPr>
            <p:ph type="title"/>
          </p:nvPr>
        </p:nvSpPr>
        <p:spPr>
          <a:xfrm>
            <a:off x="170688" y="593599"/>
            <a:ext cx="7400544" cy="1435608"/>
          </a:xfrm>
        </p:spPr>
        <p:txBody>
          <a:bodyPr>
            <a:normAutofit fontScale="90000"/>
          </a:bodyPr>
          <a:lstStyle/>
          <a:p>
            <a:r>
              <a:rPr lang="en-US" b="1" dirty="0"/>
              <a:t>Results: Key components of creativity</a:t>
            </a:r>
          </a:p>
        </p:txBody>
      </p:sp>
      <p:sp>
        <p:nvSpPr>
          <p:cNvPr id="7" name="Content Placeholder 4"/>
          <p:cNvSpPr txBox="1">
            <a:spLocks/>
          </p:cNvSpPr>
          <p:nvPr/>
        </p:nvSpPr>
        <p:spPr>
          <a:xfrm>
            <a:off x="-181296" y="2628920"/>
            <a:ext cx="5521392" cy="1101832"/>
          </a:xfrm>
          <a:prstGeom prst="rect">
            <a:avLst/>
          </a:prstGeom>
        </p:spPr>
        <p:txBody>
          <a:bodyPr vert="horz">
            <a:noAutofit/>
          </a:bodyPr>
          <a:lst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a:lstStyle>
          <a:p>
            <a:pPr marL="484632" indent="-457200"/>
            <a:r>
              <a:rPr lang="en-US" dirty="0"/>
              <a:t>Analysis of clusters yields 14 key components</a:t>
            </a:r>
          </a:p>
        </p:txBody>
      </p:sp>
      <p:sp>
        <p:nvSpPr>
          <p:cNvPr id="3" name="Footer Placeholder 2"/>
          <p:cNvSpPr>
            <a:spLocks noGrp="1"/>
          </p:cNvSpPr>
          <p:nvPr>
            <p:ph type="ftr" sz="quarter" idx="11"/>
          </p:nvPr>
        </p:nvSpPr>
        <p:spPr/>
        <p:txBody>
          <a:bodyPr/>
          <a:lstStyle/>
          <a:p>
            <a:r>
              <a:rPr lang="en-US"/>
              <a:t>Evaluating the creativity of computational musicians - Anna Jordanous (University of Kent), CSMC'2017</a:t>
            </a:r>
            <a:endParaRPr lang="en-US" dirty="0"/>
          </a:p>
        </p:txBody>
      </p:sp>
    </p:spTree>
    <p:extLst>
      <p:ext uri="{BB962C8B-B14F-4D97-AF65-F5344CB8AC3E}">
        <p14:creationId xmlns:p14="http://schemas.microsoft.com/office/powerpoint/2010/main" val="1655618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Diagram 8"/>
          <p:cNvGraphicFramePr/>
          <p:nvPr/>
        </p:nvGraphicFramePr>
        <p:xfrm>
          <a:off x="1524000" y="-1"/>
          <a:ext cx="9144000" cy="65293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Left Arrow Callout 5"/>
          <p:cNvSpPr/>
          <p:nvPr/>
        </p:nvSpPr>
        <p:spPr>
          <a:xfrm>
            <a:off x="8987864" y="4429083"/>
            <a:ext cx="1680137" cy="2087042"/>
          </a:xfrm>
          <a:prstGeom prst="leftArrowCallout">
            <a:avLst>
              <a:gd name="adj1" fmla="val 10243"/>
              <a:gd name="adj2" fmla="val 16951"/>
              <a:gd name="adj3" fmla="val 18964"/>
              <a:gd name="adj4" fmla="val 75037"/>
            </a:avLst>
          </a:prstGeom>
          <a:solidFill>
            <a:schemeClr val="tx1">
              <a:lumMod val="95000"/>
            </a:schemeClr>
          </a:solidFill>
          <a:ln/>
        </p:spPr>
        <p:style>
          <a:lnRef idx="0">
            <a:schemeClr val="accent4"/>
          </a:lnRef>
          <a:fillRef idx="3">
            <a:schemeClr val="accent4"/>
          </a:fillRef>
          <a:effectRef idx="3">
            <a:schemeClr val="accent4"/>
          </a:effectRef>
          <a:fontRef idx="minor">
            <a:schemeClr val="lt1"/>
          </a:fontRef>
        </p:style>
        <p:txBody>
          <a:bodyPr anchor="ctr"/>
          <a:lstStyle/>
          <a:p>
            <a:pPr algn="ctr"/>
            <a:r>
              <a:rPr lang="en-GB" dirty="0">
                <a:solidFill>
                  <a:schemeClr val="bg2"/>
                </a:solidFill>
              </a:rPr>
              <a:t>How do these apply for your examples of </a:t>
            </a:r>
            <a:r>
              <a:rPr lang="en-GB">
                <a:solidFill>
                  <a:schemeClr val="bg2"/>
                </a:solidFill>
              </a:rPr>
              <a:t>being creative?</a:t>
            </a:r>
            <a:endParaRPr lang="en-US" dirty="0">
              <a:solidFill>
                <a:schemeClr val="bg2"/>
              </a:solidFill>
            </a:endParaRPr>
          </a:p>
        </p:txBody>
      </p:sp>
      <p:sp>
        <p:nvSpPr>
          <p:cNvPr id="16" name="Rectangle 15"/>
          <p:cNvSpPr/>
          <p:nvPr/>
        </p:nvSpPr>
        <p:spPr>
          <a:xfrm>
            <a:off x="8171465" y="-36886"/>
            <a:ext cx="2388795" cy="276999"/>
          </a:xfrm>
          <a:prstGeom prst="rect">
            <a:avLst/>
          </a:prstGeom>
        </p:spPr>
        <p:txBody>
          <a:bodyPr wrap="none">
            <a:spAutoFit/>
          </a:bodyPr>
          <a:lstStyle/>
          <a:p>
            <a:r>
              <a:rPr lang="en-GB" sz="1200" u="sng" dirty="0">
                <a:solidFill>
                  <a:schemeClr val="bg1"/>
                </a:solidFill>
                <a:hlinkClick r:id="rId8"/>
              </a:rPr>
              <a:t>https://tinyurl.com/thisiscreativity</a:t>
            </a:r>
            <a:r>
              <a:rPr lang="en-GB" sz="1200" u="sng" dirty="0">
                <a:solidFill>
                  <a:schemeClr val="bg1"/>
                </a:solidFill>
              </a:rPr>
              <a:t> </a:t>
            </a:r>
          </a:p>
        </p:txBody>
      </p:sp>
      <p:grpSp>
        <p:nvGrpSpPr>
          <p:cNvPr id="18" name="Group 17"/>
          <p:cNvGrpSpPr/>
          <p:nvPr/>
        </p:nvGrpSpPr>
        <p:grpSpPr>
          <a:xfrm>
            <a:off x="5349802" y="235168"/>
            <a:ext cx="1726017" cy="946239"/>
            <a:chOff x="3810214" y="225280"/>
            <a:chExt cx="1726017" cy="946239"/>
          </a:xfrm>
          <a:scene3d>
            <a:camera prst="orthographicFront">
              <a:rot lat="0" lon="0" rev="0"/>
            </a:camera>
            <a:lightRig rig="contrasting" dir="t">
              <a:rot lat="0" lon="0" rev="1200000"/>
            </a:lightRig>
          </a:scene3d>
        </p:grpSpPr>
        <p:sp>
          <p:nvSpPr>
            <p:cNvPr id="58" name="Oval 57"/>
            <p:cNvSpPr/>
            <p:nvPr/>
          </p:nvSpPr>
          <p:spPr>
            <a:xfrm rot="5400000">
              <a:off x="4200103" y="-164609"/>
              <a:ext cx="946239" cy="1726017"/>
            </a:xfrm>
            <a:prstGeom prst="ellipse">
              <a:avLst/>
            </a:prstGeom>
            <a:solidFill>
              <a:srgbClr val="7C60C6">
                <a:hueOff val="0"/>
                <a:satOff val="0"/>
                <a:lumOff val="0"/>
                <a:alphaOff val="0"/>
              </a:srgbClr>
            </a:solidFill>
            <a:ln>
              <a:noFill/>
            </a:ln>
            <a:effectLst/>
            <a:sp3d contourW="19050" prstMaterial="metal">
              <a:bevelT w="88900" h="203200"/>
              <a:bevelB w="165100" h="254000"/>
            </a:sp3d>
          </p:spPr>
          <p:style>
            <a:lnRef idx="0">
              <a:scrgbClr r="0" g="0" b="0"/>
            </a:lnRef>
            <a:fillRef idx="1">
              <a:scrgbClr r="0" g="0" b="0"/>
            </a:fillRef>
            <a:effectRef idx="2">
              <a:scrgbClr r="0" g="0" b="0"/>
            </a:effectRef>
            <a:fontRef idx="minor">
              <a:schemeClr val="lt1"/>
            </a:fontRef>
          </p:style>
          <p:txBody>
            <a:bodyPr/>
            <a:lstStyle/>
            <a:p>
              <a:endParaRPr lang="en-US"/>
            </a:p>
          </p:txBody>
        </p:sp>
        <p:sp>
          <p:nvSpPr>
            <p:cNvPr id="59" name="Oval 4"/>
            <p:cNvSpPr/>
            <p:nvPr/>
          </p:nvSpPr>
          <p:spPr>
            <a:xfrm rot="5400000">
              <a:off x="4338676" y="88160"/>
              <a:ext cx="669093" cy="1220479"/>
            </a:xfrm>
            <a:prstGeom prst="rect">
              <a:avLst/>
            </a:prstGeom>
            <a:sp3d/>
          </p:spPr>
          <p:style>
            <a:lnRef idx="0">
              <a:scrgbClr r="0" g="0" b="0"/>
            </a:lnRef>
            <a:fillRef idx="0">
              <a:scrgbClr r="0" g="0" b="0"/>
            </a:fillRef>
            <a:effectRef idx="0">
              <a:scrgbClr r="0" g="0" b="0"/>
            </a:effectRef>
            <a:fontRef idx="minor">
              <a:schemeClr val="lt1"/>
            </a:fontRef>
          </p:style>
          <p:txBody>
            <a:bodyPr spcFirstLastPara="0" vert="vert270" wrap="square" lIns="20320" tIns="20320" rIns="20320" bIns="20320" numCol="1" spcCol="1270" anchor="ctr" anchorCtr="0">
              <a:noAutofit/>
            </a:bodyPr>
            <a:lstStyle/>
            <a:p>
              <a:pPr algn="ctr" defTabSz="711200">
                <a:lnSpc>
                  <a:spcPct val="90000"/>
                </a:lnSpc>
                <a:spcBef>
                  <a:spcPct val="0"/>
                </a:spcBef>
                <a:spcAft>
                  <a:spcPct val="35000"/>
                </a:spcAft>
              </a:pPr>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Active involvement &amp; persistence</a:t>
              </a:r>
            </a:p>
          </p:txBody>
        </p:sp>
      </p:grpSp>
      <p:grpSp>
        <p:nvGrpSpPr>
          <p:cNvPr id="19" name="Group 18"/>
          <p:cNvGrpSpPr/>
          <p:nvPr/>
        </p:nvGrpSpPr>
        <p:grpSpPr>
          <a:xfrm>
            <a:off x="6999633" y="580977"/>
            <a:ext cx="1486949" cy="946239"/>
            <a:chOff x="5460045" y="571089"/>
            <a:chExt cx="1486949" cy="946239"/>
          </a:xfrm>
          <a:scene3d>
            <a:camera prst="orthographicFront">
              <a:rot lat="0" lon="0" rev="0"/>
            </a:camera>
            <a:lightRig rig="contrasting" dir="t">
              <a:rot lat="0" lon="0" rev="1200000"/>
            </a:lightRig>
          </a:scene3d>
        </p:grpSpPr>
        <p:sp>
          <p:nvSpPr>
            <p:cNvPr id="56" name="Oval 55"/>
            <p:cNvSpPr/>
            <p:nvPr/>
          </p:nvSpPr>
          <p:spPr>
            <a:xfrm rot="5400000">
              <a:off x="5730400" y="300734"/>
              <a:ext cx="946239" cy="1486949"/>
            </a:xfrm>
            <a:prstGeom prst="ellipse">
              <a:avLst/>
            </a:prstGeom>
            <a:solidFill>
              <a:srgbClr val="7C60C6">
                <a:hueOff val="-1132563"/>
                <a:satOff val="1297"/>
                <a:lumOff val="-739"/>
                <a:alphaOff val="0"/>
              </a:srgbClr>
            </a:solidFill>
            <a:ln>
              <a:noFill/>
            </a:ln>
            <a:effectLst/>
            <a:sp3d contourW="19050" prstMaterial="metal">
              <a:bevelT w="88900" h="203200"/>
              <a:bevelB w="165100" h="254000"/>
            </a:sp3d>
          </p:spPr>
          <p:style>
            <a:lnRef idx="0">
              <a:scrgbClr r="0" g="0" b="0"/>
            </a:lnRef>
            <a:fillRef idx="1">
              <a:scrgbClr r="0" g="0" b="0"/>
            </a:fillRef>
            <a:effectRef idx="2">
              <a:scrgbClr r="0" g="0" b="0"/>
            </a:effectRef>
            <a:fontRef idx="minor">
              <a:schemeClr val="lt1"/>
            </a:fontRef>
          </p:style>
          <p:txBody>
            <a:bodyPr/>
            <a:lstStyle/>
            <a:p>
              <a:endParaRPr lang="en-US"/>
            </a:p>
          </p:txBody>
        </p:sp>
        <p:sp>
          <p:nvSpPr>
            <p:cNvPr id="57" name="Oval 6"/>
            <p:cNvSpPr/>
            <p:nvPr/>
          </p:nvSpPr>
          <p:spPr>
            <a:xfrm rot="5400000">
              <a:off x="5868973" y="518493"/>
              <a:ext cx="669093" cy="1051431"/>
            </a:xfrm>
            <a:prstGeom prst="rect">
              <a:avLst/>
            </a:prstGeom>
            <a:sp3d/>
          </p:spPr>
          <p:style>
            <a:lnRef idx="0">
              <a:scrgbClr r="0" g="0" b="0"/>
            </a:lnRef>
            <a:fillRef idx="0">
              <a:scrgbClr r="0" g="0" b="0"/>
            </a:fillRef>
            <a:effectRef idx="0">
              <a:scrgbClr r="0" g="0" b="0"/>
            </a:effectRef>
            <a:fontRef idx="minor">
              <a:schemeClr val="lt1"/>
            </a:fontRef>
          </p:style>
          <p:txBody>
            <a:bodyPr spcFirstLastPara="0" vert="vert270" wrap="square" lIns="20320" tIns="20320" rIns="20320" bIns="20320" numCol="1" spcCol="1270" anchor="ctr" anchorCtr="0">
              <a:noAutofit/>
            </a:bodyPr>
            <a:lstStyle/>
            <a:p>
              <a:pPr algn="ctr" defTabSz="711200">
                <a:lnSpc>
                  <a:spcPct val="90000"/>
                </a:lnSpc>
                <a:spcBef>
                  <a:spcPct val="0"/>
                </a:spcBef>
                <a:spcAft>
                  <a:spcPct val="35000"/>
                </a:spcAft>
              </a:pPr>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Dealing with uncertainty</a:t>
              </a:r>
            </a:p>
          </p:txBody>
        </p:sp>
      </p:grpSp>
      <p:grpSp>
        <p:nvGrpSpPr>
          <p:cNvPr id="20" name="Group 19"/>
          <p:cNvGrpSpPr/>
          <p:nvPr/>
        </p:nvGrpSpPr>
        <p:grpSpPr>
          <a:xfrm>
            <a:off x="7720203" y="1425184"/>
            <a:ext cx="1567654" cy="946239"/>
            <a:chOff x="6180616" y="1415296"/>
            <a:chExt cx="1567654" cy="946239"/>
          </a:xfrm>
          <a:scene3d>
            <a:camera prst="orthographicFront">
              <a:rot lat="0" lon="0" rev="0"/>
            </a:camera>
            <a:lightRig rig="contrasting" dir="t">
              <a:rot lat="0" lon="0" rev="1200000"/>
            </a:lightRig>
          </a:scene3d>
        </p:grpSpPr>
        <p:sp>
          <p:nvSpPr>
            <p:cNvPr id="54" name="Oval 53"/>
            <p:cNvSpPr/>
            <p:nvPr/>
          </p:nvSpPr>
          <p:spPr>
            <a:xfrm rot="5400000">
              <a:off x="6491323" y="1104589"/>
              <a:ext cx="946239" cy="1567654"/>
            </a:xfrm>
            <a:prstGeom prst="ellipse">
              <a:avLst/>
            </a:prstGeom>
            <a:solidFill>
              <a:srgbClr val="7C60C6">
                <a:hueOff val="-2265126"/>
                <a:satOff val="2594"/>
                <a:lumOff val="-1478"/>
                <a:alphaOff val="0"/>
              </a:srgbClr>
            </a:solidFill>
            <a:ln>
              <a:noFill/>
            </a:ln>
            <a:effectLst/>
            <a:sp3d contourW="19050" prstMaterial="metal">
              <a:bevelT w="88900" h="203200"/>
              <a:bevelB w="165100" h="254000"/>
            </a:sp3d>
          </p:spPr>
          <p:style>
            <a:lnRef idx="0">
              <a:scrgbClr r="0" g="0" b="0"/>
            </a:lnRef>
            <a:fillRef idx="1">
              <a:scrgbClr r="0" g="0" b="0"/>
            </a:fillRef>
            <a:effectRef idx="2">
              <a:scrgbClr r="0" g="0" b="0"/>
            </a:effectRef>
            <a:fontRef idx="minor">
              <a:schemeClr val="lt1"/>
            </a:fontRef>
          </p:style>
          <p:txBody>
            <a:bodyPr/>
            <a:lstStyle/>
            <a:p>
              <a:endParaRPr lang="en-US"/>
            </a:p>
          </p:txBody>
        </p:sp>
        <p:sp>
          <p:nvSpPr>
            <p:cNvPr id="55" name="Oval 8"/>
            <p:cNvSpPr/>
            <p:nvPr/>
          </p:nvSpPr>
          <p:spPr>
            <a:xfrm rot="5400000">
              <a:off x="6629896" y="1334167"/>
              <a:ext cx="669093" cy="1108498"/>
            </a:xfrm>
            <a:prstGeom prst="rect">
              <a:avLst/>
            </a:prstGeom>
            <a:sp3d/>
          </p:spPr>
          <p:style>
            <a:lnRef idx="0">
              <a:scrgbClr r="0" g="0" b="0"/>
            </a:lnRef>
            <a:fillRef idx="0">
              <a:scrgbClr r="0" g="0" b="0"/>
            </a:fillRef>
            <a:effectRef idx="0">
              <a:scrgbClr r="0" g="0" b="0"/>
            </a:effectRef>
            <a:fontRef idx="minor">
              <a:schemeClr val="lt1"/>
            </a:fontRef>
          </p:style>
          <p:txBody>
            <a:bodyPr spcFirstLastPara="0" vert="vert270" wrap="square" lIns="20320" tIns="20320" rIns="20320" bIns="20320" numCol="1" spcCol="1270" anchor="ctr" anchorCtr="0">
              <a:noAutofit/>
            </a:bodyPr>
            <a:lstStyle/>
            <a:p>
              <a:pPr algn="ctr" defTabSz="711200">
                <a:lnSpc>
                  <a:spcPct val="90000"/>
                </a:lnSpc>
                <a:spcBef>
                  <a:spcPct val="0"/>
                </a:spcBef>
                <a:spcAft>
                  <a:spcPct val="35000"/>
                </a:spcAft>
              </a:pPr>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Domain competence</a:t>
              </a:r>
            </a:p>
          </p:txBody>
        </p:sp>
      </p:grpSp>
      <p:grpSp>
        <p:nvGrpSpPr>
          <p:cNvPr id="21" name="Group 20"/>
          <p:cNvGrpSpPr/>
          <p:nvPr/>
        </p:nvGrpSpPr>
        <p:grpSpPr>
          <a:xfrm>
            <a:off x="8184101" y="2425712"/>
            <a:ext cx="1405516" cy="946239"/>
            <a:chOff x="6644514" y="2415824"/>
            <a:chExt cx="1405516" cy="946239"/>
          </a:xfrm>
          <a:scene3d>
            <a:camera prst="orthographicFront">
              <a:rot lat="0" lon="0" rev="0"/>
            </a:camera>
            <a:lightRig rig="contrasting" dir="t">
              <a:rot lat="0" lon="0" rev="1200000"/>
            </a:lightRig>
          </a:scene3d>
        </p:grpSpPr>
        <p:sp>
          <p:nvSpPr>
            <p:cNvPr id="52" name="Oval 51"/>
            <p:cNvSpPr/>
            <p:nvPr/>
          </p:nvSpPr>
          <p:spPr>
            <a:xfrm rot="5400000">
              <a:off x="6874152" y="2186186"/>
              <a:ext cx="946239" cy="1405516"/>
            </a:xfrm>
            <a:prstGeom prst="ellipse">
              <a:avLst/>
            </a:prstGeom>
            <a:solidFill>
              <a:srgbClr val="7C60C6">
                <a:hueOff val="-3397690"/>
                <a:satOff val="3890"/>
                <a:lumOff val="-2217"/>
                <a:alphaOff val="0"/>
              </a:srgbClr>
            </a:solidFill>
            <a:ln>
              <a:noFill/>
            </a:ln>
            <a:effectLst/>
            <a:sp3d contourW="19050" prstMaterial="metal">
              <a:bevelT w="88900" h="203200"/>
              <a:bevelB w="165100" h="254000"/>
            </a:sp3d>
          </p:spPr>
          <p:style>
            <a:lnRef idx="0">
              <a:scrgbClr r="0" g="0" b="0"/>
            </a:lnRef>
            <a:fillRef idx="1">
              <a:scrgbClr r="0" g="0" b="0"/>
            </a:fillRef>
            <a:effectRef idx="2">
              <a:scrgbClr r="0" g="0" b="0"/>
            </a:effectRef>
            <a:fontRef idx="minor">
              <a:schemeClr val="lt1"/>
            </a:fontRef>
          </p:style>
          <p:txBody>
            <a:bodyPr/>
            <a:lstStyle/>
            <a:p>
              <a:endParaRPr lang="en-US"/>
            </a:p>
          </p:txBody>
        </p:sp>
        <p:sp>
          <p:nvSpPr>
            <p:cNvPr id="53" name="Oval 10"/>
            <p:cNvSpPr/>
            <p:nvPr/>
          </p:nvSpPr>
          <p:spPr>
            <a:xfrm rot="5400000">
              <a:off x="7012725" y="2392019"/>
              <a:ext cx="669093" cy="993850"/>
            </a:xfrm>
            <a:prstGeom prst="rect">
              <a:avLst/>
            </a:prstGeom>
            <a:sp3d/>
          </p:spPr>
          <p:style>
            <a:lnRef idx="0">
              <a:scrgbClr r="0" g="0" b="0"/>
            </a:lnRef>
            <a:fillRef idx="0">
              <a:scrgbClr r="0" g="0" b="0"/>
            </a:fillRef>
            <a:effectRef idx="0">
              <a:scrgbClr r="0" g="0" b="0"/>
            </a:effectRef>
            <a:fontRef idx="minor">
              <a:schemeClr val="lt1"/>
            </a:fontRef>
          </p:style>
          <p:txBody>
            <a:bodyPr spcFirstLastPara="0" vert="vert270" wrap="square" lIns="20320" tIns="20320" rIns="20320" bIns="20320" numCol="1" spcCol="1270" anchor="ctr" anchorCtr="0">
              <a:noAutofit/>
            </a:bodyPr>
            <a:lstStyle/>
            <a:p>
              <a:pPr algn="ctr" defTabSz="711200">
                <a:lnSpc>
                  <a:spcPct val="90000"/>
                </a:lnSpc>
                <a:spcBef>
                  <a:spcPct val="0"/>
                </a:spcBef>
                <a:spcAft>
                  <a:spcPct val="35000"/>
                </a:spcAft>
              </a:pPr>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General intellectual ability</a:t>
              </a:r>
            </a:p>
          </p:txBody>
        </p:sp>
      </p:grpSp>
      <p:grpSp>
        <p:nvGrpSpPr>
          <p:cNvPr id="22" name="Group 21"/>
          <p:cNvGrpSpPr/>
          <p:nvPr/>
        </p:nvGrpSpPr>
        <p:grpSpPr>
          <a:xfrm>
            <a:off x="8108179" y="3497669"/>
            <a:ext cx="1405516" cy="946239"/>
            <a:chOff x="6568592" y="3487781"/>
            <a:chExt cx="1405516" cy="946239"/>
          </a:xfrm>
          <a:scene3d>
            <a:camera prst="orthographicFront">
              <a:rot lat="0" lon="0" rev="0"/>
            </a:camera>
            <a:lightRig rig="contrasting" dir="t">
              <a:rot lat="0" lon="0" rev="1200000"/>
            </a:lightRig>
          </a:scene3d>
        </p:grpSpPr>
        <p:sp>
          <p:nvSpPr>
            <p:cNvPr id="50" name="Oval 49"/>
            <p:cNvSpPr/>
            <p:nvPr/>
          </p:nvSpPr>
          <p:spPr>
            <a:xfrm rot="5400000">
              <a:off x="6798230" y="3258143"/>
              <a:ext cx="946239" cy="1405516"/>
            </a:xfrm>
            <a:prstGeom prst="ellipse">
              <a:avLst/>
            </a:prstGeom>
            <a:solidFill>
              <a:srgbClr val="7C60C6">
                <a:hueOff val="-4530253"/>
                <a:satOff val="5187"/>
                <a:lumOff val="-2956"/>
                <a:alphaOff val="0"/>
              </a:srgbClr>
            </a:solidFill>
            <a:ln>
              <a:noFill/>
            </a:ln>
            <a:effectLst/>
            <a:sp3d contourW="19050" prstMaterial="metal">
              <a:bevelT w="88900" h="203200"/>
              <a:bevelB w="165100" h="254000"/>
            </a:sp3d>
          </p:spPr>
          <p:style>
            <a:lnRef idx="0">
              <a:scrgbClr r="0" g="0" b="0"/>
            </a:lnRef>
            <a:fillRef idx="1">
              <a:scrgbClr r="0" g="0" b="0"/>
            </a:fillRef>
            <a:effectRef idx="2">
              <a:scrgbClr r="0" g="0" b="0"/>
            </a:effectRef>
            <a:fontRef idx="minor">
              <a:schemeClr val="lt1"/>
            </a:fontRef>
          </p:style>
          <p:txBody>
            <a:bodyPr/>
            <a:lstStyle/>
            <a:p>
              <a:endParaRPr lang="en-US"/>
            </a:p>
          </p:txBody>
        </p:sp>
        <p:sp>
          <p:nvSpPr>
            <p:cNvPr id="51" name="Oval 12"/>
            <p:cNvSpPr/>
            <p:nvPr/>
          </p:nvSpPr>
          <p:spPr>
            <a:xfrm rot="5400000">
              <a:off x="6936803" y="3463976"/>
              <a:ext cx="669093" cy="993850"/>
            </a:xfrm>
            <a:prstGeom prst="rect">
              <a:avLst/>
            </a:prstGeom>
            <a:sp3d/>
          </p:spPr>
          <p:style>
            <a:lnRef idx="0">
              <a:scrgbClr r="0" g="0" b="0"/>
            </a:lnRef>
            <a:fillRef idx="0">
              <a:scrgbClr r="0" g="0" b="0"/>
            </a:fillRef>
            <a:effectRef idx="0">
              <a:scrgbClr r="0" g="0" b="0"/>
            </a:effectRef>
            <a:fontRef idx="minor">
              <a:schemeClr val="lt1"/>
            </a:fontRef>
          </p:style>
          <p:txBody>
            <a:bodyPr spcFirstLastPara="0" vert="vert270" wrap="square" lIns="20320" tIns="20320" rIns="20320" bIns="20320" numCol="1" spcCol="1270" anchor="ctr" anchorCtr="0">
              <a:noAutofit/>
            </a:bodyPr>
            <a:lstStyle/>
            <a:p>
              <a:pPr algn="ctr" defTabSz="711200">
                <a:lnSpc>
                  <a:spcPct val="90000"/>
                </a:lnSpc>
                <a:spcBef>
                  <a:spcPct val="0"/>
                </a:spcBef>
                <a:spcAft>
                  <a:spcPct val="35000"/>
                </a:spcAft>
              </a:pPr>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Generating results</a:t>
              </a:r>
            </a:p>
          </p:txBody>
        </p:sp>
      </p:grpSp>
      <p:grpSp>
        <p:nvGrpSpPr>
          <p:cNvPr id="23" name="Group 22"/>
          <p:cNvGrpSpPr/>
          <p:nvPr/>
        </p:nvGrpSpPr>
        <p:grpSpPr>
          <a:xfrm>
            <a:off x="7551597" y="4540385"/>
            <a:ext cx="1786822" cy="946239"/>
            <a:chOff x="6012010" y="4530497"/>
            <a:chExt cx="1786822" cy="946239"/>
          </a:xfrm>
          <a:scene3d>
            <a:camera prst="orthographicFront">
              <a:rot lat="0" lon="0" rev="0"/>
            </a:camera>
            <a:lightRig rig="contrasting" dir="t">
              <a:rot lat="0" lon="0" rev="1200000"/>
            </a:lightRig>
          </a:scene3d>
        </p:grpSpPr>
        <p:sp>
          <p:nvSpPr>
            <p:cNvPr id="48" name="Oval 47"/>
            <p:cNvSpPr/>
            <p:nvPr/>
          </p:nvSpPr>
          <p:spPr>
            <a:xfrm rot="5400000">
              <a:off x="6432301" y="4110206"/>
              <a:ext cx="946239" cy="1786822"/>
            </a:xfrm>
            <a:prstGeom prst="ellipse">
              <a:avLst/>
            </a:prstGeom>
            <a:solidFill>
              <a:srgbClr val="7C60C6">
                <a:hueOff val="-5662816"/>
                <a:satOff val="6484"/>
                <a:lumOff val="-3695"/>
                <a:alphaOff val="0"/>
              </a:srgbClr>
            </a:solidFill>
            <a:ln>
              <a:noFill/>
            </a:ln>
            <a:effectLst/>
            <a:sp3d contourW="19050" prstMaterial="metal">
              <a:bevelT w="88900" h="203200"/>
              <a:bevelB w="165100" h="254000"/>
            </a:sp3d>
          </p:spPr>
          <p:style>
            <a:lnRef idx="0">
              <a:scrgbClr r="0" g="0" b="0"/>
            </a:lnRef>
            <a:fillRef idx="1">
              <a:scrgbClr r="0" g="0" b="0"/>
            </a:fillRef>
            <a:effectRef idx="2">
              <a:scrgbClr r="0" g="0" b="0"/>
            </a:effectRef>
            <a:fontRef idx="minor">
              <a:schemeClr val="lt1"/>
            </a:fontRef>
          </p:style>
          <p:txBody>
            <a:bodyPr/>
            <a:lstStyle/>
            <a:p>
              <a:endParaRPr lang="en-US"/>
            </a:p>
          </p:txBody>
        </p:sp>
        <p:sp>
          <p:nvSpPr>
            <p:cNvPr id="49" name="Oval 14"/>
            <p:cNvSpPr/>
            <p:nvPr/>
          </p:nvSpPr>
          <p:spPr>
            <a:xfrm rot="5400000">
              <a:off x="6570874" y="4371880"/>
              <a:ext cx="669093" cy="1263474"/>
            </a:xfrm>
            <a:prstGeom prst="rect">
              <a:avLst/>
            </a:prstGeom>
            <a:sp3d/>
          </p:spPr>
          <p:style>
            <a:lnRef idx="0">
              <a:scrgbClr r="0" g="0" b="0"/>
            </a:lnRef>
            <a:fillRef idx="0">
              <a:scrgbClr r="0" g="0" b="0"/>
            </a:fillRef>
            <a:effectRef idx="0">
              <a:scrgbClr r="0" g="0" b="0"/>
            </a:effectRef>
            <a:fontRef idx="minor">
              <a:schemeClr val="lt1"/>
            </a:fontRef>
          </p:style>
          <p:txBody>
            <a:bodyPr spcFirstLastPara="0" vert="vert270" wrap="square" lIns="20320" tIns="20320" rIns="20320" bIns="20320" numCol="1" spcCol="1270" anchor="ctr" anchorCtr="0">
              <a:noAutofit/>
            </a:bodyPr>
            <a:lstStyle/>
            <a:p>
              <a:pPr algn="ctr" defTabSz="711200">
                <a:lnSpc>
                  <a:spcPct val="90000"/>
                </a:lnSpc>
                <a:spcBef>
                  <a:spcPct val="0"/>
                </a:spcBef>
                <a:spcAft>
                  <a:spcPct val="35000"/>
                </a:spcAft>
              </a:pPr>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Independence &amp; freedom</a:t>
              </a:r>
            </a:p>
          </p:txBody>
        </p:sp>
      </p:grpSp>
      <p:grpSp>
        <p:nvGrpSpPr>
          <p:cNvPr id="24" name="Group 23"/>
          <p:cNvGrpSpPr/>
          <p:nvPr/>
        </p:nvGrpSpPr>
        <p:grpSpPr>
          <a:xfrm>
            <a:off x="6869497" y="5421519"/>
            <a:ext cx="1713441" cy="1041034"/>
            <a:chOff x="5329909" y="5411632"/>
            <a:chExt cx="1713441" cy="1041034"/>
          </a:xfrm>
          <a:scene3d>
            <a:camera prst="orthographicFront">
              <a:rot lat="0" lon="0" rev="0"/>
            </a:camera>
            <a:lightRig rig="contrasting" dir="t">
              <a:rot lat="0" lon="0" rev="1200000"/>
            </a:lightRig>
          </a:scene3d>
        </p:grpSpPr>
        <p:sp>
          <p:nvSpPr>
            <p:cNvPr id="46" name="Oval 45"/>
            <p:cNvSpPr/>
            <p:nvPr/>
          </p:nvSpPr>
          <p:spPr>
            <a:xfrm rot="5400000">
              <a:off x="5666113" y="5075428"/>
              <a:ext cx="1041034" cy="1713441"/>
            </a:xfrm>
            <a:prstGeom prst="ellipse">
              <a:avLst/>
            </a:prstGeom>
            <a:solidFill>
              <a:srgbClr val="7C60C6">
                <a:hueOff val="-6795379"/>
                <a:satOff val="7781"/>
                <a:lumOff val="-4434"/>
                <a:alphaOff val="0"/>
              </a:srgbClr>
            </a:solidFill>
            <a:ln>
              <a:noFill/>
            </a:ln>
            <a:effectLst/>
            <a:sp3d contourW="19050" prstMaterial="metal">
              <a:bevelT w="88900" h="203200"/>
              <a:bevelB w="165100" h="254000"/>
            </a:sp3d>
          </p:spPr>
          <p:style>
            <a:lnRef idx="0">
              <a:scrgbClr r="0" g="0" b="0"/>
            </a:lnRef>
            <a:fillRef idx="1">
              <a:scrgbClr r="0" g="0" b="0"/>
            </a:fillRef>
            <a:effectRef idx="2">
              <a:scrgbClr r="0" g="0" b="0"/>
            </a:effectRef>
            <a:fontRef idx="minor">
              <a:schemeClr val="lt1"/>
            </a:fontRef>
          </p:style>
          <p:txBody>
            <a:bodyPr/>
            <a:lstStyle/>
            <a:p>
              <a:endParaRPr lang="en-US"/>
            </a:p>
          </p:txBody>
        </p:sp>
        <p:sp>
          <p:nvSpPr>
            <p:cNvPr id="47" name="Oval 16"/>
            <p:cNvSpPr/>
            <p:nvPr/>
          </p:nvSpPr>
          <p:spPr>
            <a:xfrm rot="5400000">
              <a:off x="5818569" y="5326356"/>
              <a:ext cx="736122" cy="1211585"/>
            </a:xfrm>
            <a:prstGeom prst="rect">
              <a:avLst/>
            </a:prstGeom>
            <a:sp3d/>
          </p:spPr>
          <p:style>
            <a:lnRef idx="0">
              <a:scrgbClr r="0" g="0" b="0"/>
            </a:lnRef>
            <a:fillRef idx="0">
              <a:scrgbClr r="0" g="0" b="0"/>
            </a:fillRef>
            <a:effectRef idx="0">
              <a:scrgbClr r="0" g="0" b="0"/>
            </a:effectRef>
            <a:fontRef idx="minor">
              <a:schemeClr val="lt1"/>
            </a:fontRef>
          </p:style>
          <p:txBody>
            <a:bodyPr spcFirstLastPara="0" vert="vert270" wrap="square" lIns="20320" tIns="20320" rIns="20320" bIns="20320" numCol="1" spcCol="1270" anchor="ctr" anchorCtr="0">
              <a:noAutofit/>
            </a:bodyPr>
            <a:lstStyle/>
            <a:p>
              <a:pPr algn="ctr" defTabSz="711200">
                <a:lnSpc>
                  <a:spcPct val="90000"/>
                </a:lnSpc>
                <a:spcBef>
                  <a:spcPct val="0"/>
                </a:spcBef>
                <a:spcAft>
                  <a:spcPct val="35000"/>
                </a:spcAft>
              </a:pPr>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Intention &amp; emotional involvement</a:t>
              </a:r>
            </a:p>
          </p:txBody>
        </p:sp>
      </p:grpSp>
      <p:grpSp>
        <p:nvGrpSpPr>
          <p:cNvPr id="25" name="Group 24"/>
          <p:cNvGrpSpPr/>
          <p:nvPr/>
        </p:nvGrpSpPr>
        <p:grpSpPr>
          <a:xfrm>
            <a:off x="5493176" y="5574390"/>
            <a:ext cx="1405516" cy="946239"/>
            <a:chOff x="3953589" y="5564502"/>
            <a:chExt cx="1405516" cy="946239"/>
          </a:xfrm>
          <a:scene3d>
            <a:camera prst="orthographicFront">
              <a:rot lat="0" lon="0" rev="0"/>
            </a:camera>
            <a:lightRig rig="contrasting" dir="t">
              <a:rot lat="0" lon="0" rev="1200000"/>
            </a:lightRig>
          </a:scene3d>
        </p:grpSpPr>
        <p:sp>
          <p:nvSpPr>
            <p:cNvPr id="44" name="Oval 43"/>
            <p:cNvSpPr/>
            <p:nvPr/>
          </p:nvSpPr>
          <p:spPr>
            <a:xfrm rot="5400000">
              <a:off x="4183227" y="5334864"/>
              <a:ext cx="946239" cy="1405516"/>
            </a:xfrm>
            <a:prstGeom prst="ellipse">
              <a:avLst/>
            </a:prstGeom>
            <a:solidFill>
              <a:srgbClr val="7C60C6">
                <a:hueOff val="-7927942"/>
                <a:satOff val="9077"/>
                <a:lumOff val="-5173"/>
                <a:alphaOff val="0"/>
              </a:srgbClr>
            </a:solidFill>
            <a:ln>
              <a:noFill/>
            </a:ln>
            <a:effectLst/>
            <a:sp3d contourW="19050" prstMaterial="metal">
              <a:bevelT w="88900" h="203200"/>
              <a:bevelB w="165100" h="254000"/>
            </a:sp3d>
          </p:spPr>
          <p:style>
            <a:lnRef idx="0">
              <a:scrgbClr r="0" g="0" b="0"/>
            </a:lnRef>
            <a:fillRef idx="1">
              <a:scrgbClr r="0" g="0" b="0"/>
            </a:fillRef>
            <a:effectRef idx="2">
              <a:scrgbClr r="0" g="0" b="0"/>
            </a:effectRef>
            <a:fontRef idx="minor">
              <a:schemeClr val="lt1"/>
            </a:fontRef>
          </p:style>
          <p:txBody>
            <a:bodyPr/>
            <a:lstStyle/>
            <a:p>
              <a:endParaRPr lang="en-US"/>
            </a:p>
          </p:txBody>
        </p:sp>
        <p:sp>
          <p:nvSpPr>
            <p:cNvPr id="45" name="Oval 18"/>
            <p:cNvSpPr/>
            <p:nvPr/>
          </p:nvSpPr>
          <p:spPr>
            <a:xfrm rot="5400000">
              <a:off x="4321800" y="5540697"/>
              <a:ext cx="669093" cy="993850"/>
            </a:xfrm>
            <a:prstGeom prst="rect">
              <a:avLst/>
            </a:prstGeom>
            <a:sp3d/>
          </p:spPr>
          <p:style>
            <a:lnRef idx="0">
              <a:scrgbClr r="0" g="0" b="0"/>
            </a:lnRef>
            <a:fillRef idx="0">
              <a:scrgbClr r="0" g="0" b="0"/>
            </a:fillRef>
            <a:effectRef idx="0">
              <a:scrgbClr r="0" g="0" b="0"/>
            </a:effectRef>
            <a:fontRef idx="minor">
              <a:schemeClr val="lt1"/>
            </a:fontRef>
          </p:style>
          <p:txBody>
            <a:bodyPr spcFirstLastPara="0" vert="vert270" wrap="square" lIns="20320" tIns="20320" rIns="20320" bIns="20320" numCol="1" spcCol="1270" anchor="ctr" anchorCtr="0">
              <a:noAutofit/>
            </a:bodyPr>
            <a:lstStyle/>
            <a:p>
              <a:pPr algn="ctr" defTabSz="711200">
                <a:lnSpc>
                  <a:spcPct val="90000"/>
                </a:lnSpc>
                <a:spcBef>
                  <a:spcPct val="0"/>
                </a:spcBef>
                <a:spcAft>
                  <a:spcPct val="35000"/>
                </a:spcAft>
              </a:pPr>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Originality</a:t>
              </a:r>
            </a:p>
          </p:txBody>
        </p:sp>
      </p:grpSp>
      <p:grpSp>
        <p:nvGrpSpPr>
          <p:cNvPr id="26" name="Group 25"/>
          <p:cNvGrpSpPr/>
          <p:nvPr/>
        </p:nvGrpSpPr>
        <p:grpSpPr>
          <a:xfrm>
            <a:off x="3747160" y="5367712"/>
            <a:ext cx="1752616" cy="946239"/>
            <a:chOff x="2207573" y="5357824"/>
            <a:chExt cx="1752616" cy="946239"/>
          </a:xfrm>
          <a:scene3d>
            <a:camera prst="orthographicFront">
              <a:rot lat="0" lon="0" rev="0"/>
            </a:camera>
            <a:lightRig rig="contrasting" dir="t">
              <a:rot lat="0" lon="0" rev="1200000"/>
            </a:lightRig>
          </a:scene3d>
        </p:grpSpPr>
        <p:sp>
          <p:nvSpPr>
            <p:cNvPr id="42" name="Oval 41"/>
            <p:cNvSpPr/>
            <p:nvPr/>
          </p:nvSpPr>
          <p:spPr>
            <a:xfrm rot="5400000">
              <a:off x="2610761" y="4954636"/>
              <a:ext cx="946239" cy="1752616"/>
            </a:xfrm>
            <a:prstGeom prst="ellipse">
              <a:avLst/>
            </a:prstGeom>
            <a:solidFill>
              <a:srgbClr val="7C60C6">
                <a:hueOff val="-9060505"/>
                <a:satOff val="10374"/>
                <a:lumOff val="-5912"/>
                <a:alphaOff val="0"/>
              </a:srgbClr>
            </a:solidFill>
            <a:ln>
              <a:noFill/>
            </a:ln>
            <a:effectLst/>
            <a:sp3d contourW="19050" prstMaterial="metal">
              <a:bevelT w="88900" h="203200"/>
              <a:bevelB w="165100" h="254000"/>
            </a:sp3d>
          </p:spPr>
          <p:style>
            <a:lnRef idx="0">
              <a:scrgbClr r="0" g="0" b="0"/>
            </a:lnRef>
            <a:fillRef idx="1">
              <a:scrgbClr r="0" g="0" b="0"/>
            </a:fillRef>
            <a:effectRef idx="2">
              <a:scrgbClr r="0" g="0" b="0"/>
            </a:effectRef>
            <a:fontRef idx="minor">
              <a:schemeClr val="lt1"/>
            </a:fontRef>
          </p:style>
          <p:txBody>
            <a:bodyPr/>
            <a:lstStyle/>
            <a:p>
              <a:endParaRPr lang="en-US"/>
            </a:p>
          </p:txBody>
        </p:sp>
        <p:sp>
          <p:nvSpPr>
            <p:cNvPr id="43" name="Oval 20"/>
            <p:cNvSpPr/>
            <p:nvPr/>
          </p:nvSpPr>
          <p:spPr>
            <a:xfrm rot="5400000">
              <a:off x="2749334" y="5211301"/>
              <a:ext cx="669093" cy="1239286"/>
            </a:xfrm>
            <a:prstGeom prst="rect">
              <a:avLst/>
            </a:prstGeom>
            <a:sp3d/>
          </p:spPr>
          <p:style>
            <a:lnRef idx="0">
              <a:scrgbClr r="0" g="0" b="0"/>
            </a:lnRef>
            <a:fillRef idx="0">
              <a:scrgbClr r="0" g="0" b="0"/>
            </a:fillRef>
            <a:effectRef idx="0">
              <a:scrgbClr r="0" g="0" b="0"/>
            </a:effectRef>
            <a:fontRef idx="minor">
              <a:schemeClr val="lt1"/>
            </a:fontRef>
          </p:style>
          <p:txBody>
            <a:bodyPr spcFirstLastPara="0" vert="vert270" wrap="square" lIns="20320" tIns="20320" rIns="20320" bIns="20320" numCol="1" spcCol="1270" anchor="ctr" anchorCtr="0">
              <a:noAutofit/>
            </a:bodyPr>
            <a:lstStyle/>
            <a:p>
              <a:pPr algn="ctr" defTabSz="711200">
                <a:lnSpc>
                  <a:spcPct val="90000"/>
                </a:lnSpc>
                <a:spcBef>
                  <a:spcPct val="0"/>
                </a:spcBef>
                <a:spcAft>
                  <a:spcPct val="35000"/>
                </a:spcAft>
              </a:pPr>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Progression &amp; development</a:t>
              </a:r>
            </a:p>
          </p:txBody>
        </p:sp>
      </p:grpSp>
      <p:grpSp>
        <p:nvGrpSpPr>
          <p:cNvPr id="27" name="Group 26"/>
          <p:cNvGrpSpPr/>
          <p:nvPr/>
        </p:nvGrpSpPr>
        <p:grpSpPr>
          <a:xfrm>
            <a:off x="2667593" y="4504893"/>
            <a:ext cx="2052460" cy="966603"/>
            <a:chOff x="1128006" y="4495005"/>
            <a:chExt cx="2052460" cy="966603"/>
          </a:xfrm>
          <a:scene3d>
            <a:camera prst="orthographicFront">
              <a:rot lat="0" lon="0" rev="0"/>
            </a:camera>
            <a:lightRig rig="contrasting" dir="t">
              <a:rot lat="0" lon="0" rev="1200000"/>
            </a:lightRig>
          </a:scene3d>
        </p:grpSpPr>
        <p:sp>
          <p:nvSpPr>
            <p:cNvPr id="40" name="Oval 39"/>
            <p:cNvSpPr/>
            <p:nvPr/>
          </p:nvSpPr>
          <p:spPr>
            <a:xfrm rot="5400000">
              <a:off x="1670934" y="3952077"/>
              <a:ext cx="966603" cy="2052460"/>
            </a:xfrm>
            <a:prstGeom prst="ellipse">
              <a:avLst/>
            </a:prstGeom>
            <a:solidFill>
              <a:srgbClr val="7C60C6">
                <a:hueOff val="-10193069"/>
                <a:satOff val="11671"/>
                <a:lumOff val="-6651"/>
                <a:alphaOff val="0"/>
              </a:srgbClr>
            </a:solidFill>
            <a:ln>
              <a:noFill/>
            </a:ln>
            <a:effectLst/>
            <a:sp3d contourW="19050" prstMaterial="metal">
              <a:bevelT w="88900" h="203200"/>
              <a:bevelB w="165100" h="254000"/>
            </a:sp3d>
          </p:spPr>
          <p:style>
            <a:lnRef idx="0">
              <a:scrgbClr r="0" g="0" b="0"/>
            </a:lnRef>
            <a:fillRef idx="1">
              <a:scrgbClr r="0" g="0" b="0"/>
            </a:fillRef>
            <a:effectRef idx="2">
              <a:scrgbClr r="0" g="0" b="0"/>
            </a:effectRef>
            <a:fontRef idx="minor">
              <a:schemeClr val="lt1"/>
            </a:fontRef>
          </p:style>
          <p:txBody>
            <a:bodyPr/>
            <a:lstStyle/>
            <a:p>
              <a:endParaRPr lang="en-US"/>
            </a:p>
          </p:txBody>
        </p:sp>
        <p:sp>
          <p:nvSpPr>
            <p:cNvPr id="41" name="Oval 22"/>
            <p:cNvSpPr/>
            <p:nvPr/>
          </p:nvSpPr>
          <p:spPr>
            <a:xfrm rot="5400000">
              <a:off x="1812490" y="4252653"/>
              <a:ext cx="683491" cy="1451308"/>
            </a:xfrm>
            <a:prstGeom prst="rect">
              <a:avLst/>
            </a:prstGeom>
            <a:sp3d/>
          </p:spPr>
          <p:style>
            <a:lnRef idx="0">
              <a:scrgbClr r="0" g="0" b="0"/>
            </a:lnRef>
            <a:fillRef idx="0">
              <a:scrgbClr r="0" g="0" b="0"/>
            </a:fillRef>
            <a:effectRef idx="0">
              <a:scrgbClr r="0" g="0" b="0"/>
            </a:effectRef>
            <a:fontRef idx="minor">
              <a:schemeClr val="lt1"/>
            </a:fontRef>
          </p:style>
          <p:txBody>
            <a:bodyPr spcFirstLastPara="0" vert="vert270" wrap="square" lIns="20320" tIns="20320" rIns="20320" bIns="20320" numCol="1" spcCol="1270" anchor="ctr" anchorCtr="0">
              <a:noAutofit/>
            </a:bodyPr>
            <a:lstStyle/>
            <a:p>
              <a:pPr algn="ctr" defTabSz="711200">
                <a:lnSpc>
                  <a:spcPct val="90000"/>
                </a:lnSpc>
                <a:spcBef>
                  <a:spcPct val="0"/>
                </a:spcBef>
                <a:spcAft>
                  <a:spcPct val="35000"/>
                </a:spcAft>
              </a:pPr>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Social interaction and communication</a:t>
              </a:r>
            </a:p>
          </p:txBody>
        </p:sp>
      </p:grpSp>
      <p:grpSp>
        <p:nvGrpSpPr>
          <p:cNvPr id="28" name="Group 27"/>
          <p:cNvGrpSpPr/>
          <p:nvPr/>
        </p:nvGrpSpPr>
        <p:grpSpPr>
          <a:xfrm>
            <a:off x="2280993" y="3497663"/>
            <a:ext cx="1975720" cy="946239"/>
            <a:chOff x="741406" y="3487775"/>
            <a:chExt cx="1975720" cy="946239"/>
          </a:xfrm>
          <a:scene3d>
            <a:camera prst="orthographicFront">
              <a:rot lat="0" lon="0" rev="0"/>
            </a:camera>
            <a:lightRig rig="contrasting" dir="t">
              <a:rot lat="0" lon="0" rev="1200000"/>
            </a:lightRig>
          </a:scene3d>
        </p:grpSpPr>
        <p:sp>
          <p:nvSpPr>
            <p:cNvPr id="38" name="Oval 37"/>
            <p:cNvSpPr/>
            <p:nvPr/>
          </p:nvSpPr>
          <p:spPr>
            <a:xfrm rot="5400000">
              <a:off x="1256146" y="2973035"/>
              <a:ext cx="946239" cy="1975720"/>
            </a:xfrm>
            <a:prstGeom prst="ellipse">
              <a:avLst/>
            </a:prstGeom>
            <a:solidFill>
              <a:srgbClr val="7C60C6">
                <a:hueOff val="-11325632"/>
                <a:satOff val="12968"/>
                <a:lumOff val="-7390"/>
                <a:alphaOff val="0"/>
              </a:srgbClr>
            </a:solidFill>
            <a:ln>
              <a:noFill/>
            </a:ln>
            <a:effectLst/>
            <a:sp3d contourW="19050" prstMaterial="metal">
              <a:bevelT w="88900" h="203200"/>
              <a:bevelB w="165100" h="254000"/>
            </a:sp3d>
          </p:spPr>
          <p:style>
            <a:lnRef idx="0">
              <a:scrgbClr r="0" g="0" b="0"/>
            </a:lnRef>
            <a:fillRef idx="1">
              <a:scrgbClr r="0" g="0" b="0"/>
            </a:fillRef>
            <a:effectRef idx="2">
              <a:scrgbClr r="0" g="0" b="0"/>
            </a:effectRef>
            <a:fontRef idx="minor">
              <a:schemeClr val="lt1"/>
            </a:fontRef>
          </p:style>
          <p:txBody>
            <a:bodyPr/>
            <a:lstStyle/>
            <a:p>
              <a:endParaRPr lang="en-US"/>
            </a:p>
          </p:txBody>
        </p:sp>
        <p:sp>
          <p:nvSpPr>
            <p:cNvPr id="39" name="Oval 24"/>
            <p:cNvSpPr/>
            <p:nvPr/>
          </p:nvSpPr>
          <p:spPr>
            <a:xfrm rot="5400000">
              <a:off x="1394719" y="3262372"/>
              <a:ext cx="669093" cy="1397046"/>
            </a:xfrm>
            <a:prstGeom prst="rect">
              <a:avLst/>
            </a:prstGeom>
            <a:sp3d/>
          </p:spPr>
          <p:style>
            <a:lnRef idx="0">
              <a:scrgbClr r="0" g="0" b="0"/>
            </a:lnRef>
            <a:fillRef idx="0">
              <a:scrgbClr r="0" g="0" b="0"/>
            </a:fillRef>
            <a:effectRef idx="0">
              <a:scrgbClr r="0" g="0" b="0"/>
            </a:effectRef>
            <a:fontRef idx="minor">
              <a:schemeClr val="lt1"/>
            </a:fontRef>
          </p:style>
          <p:txBody>
            <a:bodyPr spcFirstLastPara="0" vert="vert270" wrap="square" lIns="20320" tIns="20320" rIns="20320" bIns="20320" numCol="1" spcCol="1270" anchor="ctr" anchorCtr="0">
              <a:noAutofit/>
            </a:bodyPr>
            <a:lstStyle/>
            <a:p>
              <a:pPr algn="ctr" defTabSz="711200">
                <a:lnSpc>
                  <a:spcPct val="90000"/>
                </a:lnSpc>
                <a:spcBef>
                  <a:spcPct val="0"/>
                </a:spcBef>
                <a:spcAft>
                  <a:spcPct val="35000"/>
                </a:spcAft>
              </a:pPr>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Spontaneity &amp; subconscious processing</a:t>
              </a:r>
            </a:p>
          </p:txBody>
        </p:sp>
      </p:grpSp>
      <p:grpSp>
        <p:nvGrpSpPr>
          <p:cNvPr id="29" name="Group 28"/>
          <p:cNvGrpSpPr/>
          <p:nvPr/>
        </p:nvGrpSpPr>
        <p:grpSpPr>
          <a:xfrm>
            <a:off x="2616703" y="2434152"/>
            <a:ext cx="1405516" cy="946239"/>
            <a:chOff x="1077116" y="2424264"/>
            <a:chExt cx="1405516" cy="946239"/>
          </a:xfrm>
          <a:scene3d>
            <a:camera prst="orthographicFront">
              <a:rot lat="0" lon="0" rev="0"/>
            </a:camera>
            <a:lightRig rig="contrasting" dir="t">
              <a:rot lat="0" lon="0" rev="1200000"/>
            </a:lightRig>
          </a:scene3d>
        </p:grpSpPr>
        <p:sp>
          <p:nvSpPr>
            <p:cNvPr id="36" name="Oval 35"/>
            <p:cNvSpPr/>
            <p:nvPr/>
          </p:nvSpPr>
          <p:spPr>
            <a:xfrm rot="5400000">
              <a:off x="1306754" y="2194626"/>
              <a:ext cx="946239" cy="1405516"/>
            </a:xfrm>
            <a:prstGeom prst="ellipse">
              <a:avLst/>
            </a:prstGeom>
            <a:solidFill>
              <a:srgbClr val="7C60C6">
                <a:hueOff val="-12458195"/>
                <a:satOff val="14264"/>
                <a:lumOff val="-8129"/>
                <a:alphaOff val="0"/>
              </a:srgbClr>
            </a:solidFill>
            <a:ln>
              <a:noFill/>
            </a:ln>
            <a:effectLst/>
            <a:sp3d contourW="19050" prstMaterial="metal">
              <a:bevelT w="88900" h="203200"/>
              <a:bevelB w="165100" h="254000"/>
            </a:sp3d>
          </p:spPr>
          <p:style>
            <a:lnRef idx="0">
              <a:scrgbClr r="0" g="0" b="0"/>
            </a:lnRef>
            <a:fillRef idx="1">
              <a:scrgbClr r="0" g="0" b="0"/>
            </a:fillRef>
            <a:effectRef idx="2">
              <a:scrgbClr r="0" g="0" b="0"/>
            </a:effectRef>
            <a:fontRef idx="minor">
              <a:schemeClr val="lt1"/>
            </a:fontRef>
          </p:style>
          <p:txBody>
            <a:bodyPr/>
            <a:lstStyle/>
            <a:p>
              <a:endParaRPr lang="en-US"/>
            </a:p>
          </p:txBody>
        </p:sp>
        <p:sp>
          <p:nvSpPr>
            <p:cNvPr id="37" name="Oval 26"/>
            <p:cNvSpPr/>
            <p:nvPr/>
          </p:nvSpPr>
          <p:spPr>
            <a:xfrm rot="5400000">
              <a:off x="1445327" y="2400459"/>
              <a:ext cx="669093" cy="993850"/>
            </a:xfrm>
            <a:prstGeom prst="rect">
              <a:avLst/>
            </a:prstGeom>
            <a:sp3d/>
          </p:spPr>
          <p:style>
            <a:lnRef idx="0">
              <a:scrgbClr r="0" g="0" b="0"/>
            </a:lnRef>
            <a:fillRef idx="0">
              <a:scrgbClr r="0" g="0" b="0"/>
            </a:fillRef>
            <a:effectRef idx="0">
              <a:scrgbClr r="0" g="0" b="0"/>
            </a:effectRef>
            <a:fontRef idx="minor">
              <a:schemeClr val="lt1"/>
            </a:fontRef>
          </p:style>
          <p:txBody>
            <a:bodyPr spcFirstLastPara="0" vert="vert270" wrap="square" lIns="20320" tIns="20320" rIns="20320" bIns="20320" numCol="1" spcCol="1270" anchor="ctr" anchorCtr="0">
              <a:noAutofit/>
            </a:bodyPr>
            <a:lstStyle/>
            <a:p>
              <a:pPr algn="ctr" defTabSz="711200">
                <a:lnSpc>
                  <a:spcPct val="90000"/>
                </a:lnSpc>
                <a:spcBef>
                  <a:spcPct val="0"/>
                </a:spcBef>
                <a:spcAft>
                  <a:spcPct val="35000"/>
                </a:spcAft>
              </a:pPr>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Thinking &amp; evaluation</a:t>
              </a:r>
            </a:p>
          </p:txBody>
        </p:sp>
      </p:grpSp>
      <p:grpSp>
        <p:nvGrpSpPr>
          <p:cNvPr id="30" name="Group 29"/>
          <p:cNvGrpSpPr/>
          <p:nvPr/>
        </p:nvGrpSpPr>
        <p:grpSpPr>
          <a:xfrm>
            <a:off x="2940460" y="1450475"/>
            <a:ext cx="1405516" cy="946239"/>
            <a:chOff x="1400873" y="1440587"/>
            <a:chExt cx="1405516" cy="946239"/>
          </a:xfrm>
          <a:scene3d>
            <a:camera prst="orthographicFront">
              <a:rot lat="0" lon="0" rev="0"/>
            </a:camera>
            <a:lightRig rig="contrasting" dir="t">
              <a:rot lat="0" lon="0" rev="1200000"/>
            </a:lightRig>
          </a:scene3d>
        </p:grpSpPr>
        <p:sp>
          <p:nvSpPr>
            <p:cNvPr id="34" name="Oval 33"/>
            <p:cNvSpPr/>
            <p:nvPr/>
          </p:nvSpPr>
          <p:spPr>
            <a:xfrm rot="5400000">
              <a:off x="1630511" y="1210949"/>
              <a:ext cx="946239" cy="1405516"/>
            </a:xfrm>
            <a:prstGeom prst="ellipse">
              <a:avLst/>
            </a:prstGeom>
            <a:solidFill>
              <a:srgbClr val="7C60C6">
                <a:hueOff val="-13590758"/>
                <a:satOff val="15561"/>
                <a:lumOff val="-8868"/>
                <a:alphaOff val="0"/>
              </a:srgbClr>
            </a:solidFill>
            <a:ln>
              <a:noFill/>
            </a:ln>
            <a:effectLst/>
            <a:sp3d contourW="19050" prstMaterial="metal">
              <a:bevelT w="88900" h="203200"/>
              <a:bevelB w="165100" h="254000"/>
            </a:sp3d>
          </p:spPr>
          <p:style>
            <a:lnRef idx="0">
              <a:scrgbClr r="0" g="0" b="0"/>
            </a:lnRef>
            <a:fillRef idx="1">
              <a:scrgbClr r="0" g="0" b="0"/>
            </a:fillRef>
            <a:effectRef idx="2">
              <a:scrgbClr r="0" g="0" b="0"/>
            </a:effectRef>
            <a:fontRef idx="minor">
              <a:schemeClr val="lt1"/>
            </a:fontRef>
          </p:style>
          <p:txBody>
            <a:bodyPr/>
            <a:lstStyle/>
            <a:p>
              <a:endParaRPr lang="en-US"/>
            </a:p>
          </p:txBody>
        </p:sp>
        <p:sp>
          <p:nvSpPr>
            <p:cNvPr id="35" name="Oval 28"/>
            <p:cNvSpPr/>
            <p:nvPr/>
          </p:nvSpPr>
          <p:spPr>
            <a:xfrm rot="5400000">
              <a:off x="1769084" y="1416782"/>
              <a:ext cx="669093" cy="993850"/>
            </a:xfrm>
            <a:prstGeom prst="rect">
              <a:avLst/>
            </a:prstGeom>
            <a:sp3d/>
          </p:spPr>
          <p:style>
            <a:lnRef idx="0">
              <a:scrgbClr r="0" g="0" b="0"/>
            </a:lnRef>
            <a:fillRef idx="0">
              <a:scrgbClr r="0" g="0" b="0"/>
            </a:fillRef>
            <a:effectRef idx="0">
              <a:scrgbClr r="0" g="0" b="0"/>
            </a:effectRef>
            <a:fontRef idx="minor">
              <a:schemeClr val="lt1"/>
            </a:fontRef>
          </p:style>
          <p:txBody>
            <a:bodyPr spcFirstLastPara="0" vert="vert270" wrap="square" lIns="20320" tIns="20320" rIns="20320" bIns="20320" numCol="1" spcCol="1270" anchor="ctr" anchorCtr="0">
              <a:noAutofit/>
            </a:bodyPr>
            <a:lstStyle/>
            <a:p>
              <a:pPr algn="ctr" defTabSz="711200">
                <a:lnSpc>
                  <a:spcPct val="90000"/>
                </a:lnSpc>
                <a:spcBef>
                  <a:spcPct val="0"/>
                </a:spcBef>
                <a:spcAft>
                  <a:spcPct val="35000"/>
                </a:spcAft>
              </a:pPr>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Value</a:t>
              </a:r>
            </a:p>
          </p:txBody>
        </p:sp>
      </p:grpSp>
      <p:grpSp>
        <p:nvGrpSpPr>
          <p:cNvPr id="31" name="Group 30"/>
          <p:cNvGrpSpPr/>
          <p:nvPr/>
        </p:nvGrpSpPr>
        <p:grpSpPr>
          <a:xfrm>
            <a:off x="3232688" y="479251"/>
            <a:ext cx="2222216" cy="1066582"/>
            <a:chOff x="1693101" y="469364"/>
            <a:chExt cx="2222216" cy="1066582"/>
          </a:xfrm>
          <a:scene3d>
            <a:camera prst="orthographicFront">
              <a:rot lat="0" lon="0" rev="0"/>
            </a:camera>
            <a:lightRig rig="contrasting" dir="t">
              <a:rot lat="0" lon="0" rev="1200000"/>
            </a:lightRig>
          </a:scene3d>
        </p:grpSpPr>
        <p:sp>
          <p:nvSpPr>
            <p:cNvPr id="32" name="Oval 31"/>
            <p:cNvSpPr/>
            <p:nvPr/>
          </p:nvSpPr>
          <p:spPr>
            <a:xfrm rot="5400000">
              <a:off x="2270918" y="-108453"/>
              <a:ext cx="1066582" cy="2222216"/>
            </a:xfrm>
            <a:prstGeom prst="ellipse">
              <a:avLst/>
            </a:prstGeom>
            <a:solidFill>
              <a:srgbClr val="7C60C6">
                <a:hueOff val="-14723321"/>
                <a:satOff val="16858"/>
                <a:lumOff val="-9607"/>
                <a:alphaOff val="0"/>
              </a:srgbClr>
            </a:solidFill>
            <a:ln>
              <a:noFill/>
            </a:ln>
            <a:effectLst/>
            <a:sp3d contourW="19050" prstMaterial="metal">
              <a:bevelT w="88900" h="203200"/>
              <a:bevelB w="165100" h="254000"/>
            </a:sp3d>
          </p:spPr>
          <p:style>
            <a:lnRef idx="0">
              <a:scrgbClr r="0" g="0" b="0"/>
            </a:lnRef>
            <a:fillRef idx="1">
              <a:scrgbClr r="0" g="0" b="0"/>
            </a:fillRef>
            <a:effectRef idx="2">
              <a:scrgbClr r="0" g="0" b="0"/>
            </a:effectRef>
            <a:fontRef idx="minor">
              <a:schemeClr val="lt1"/>
            </a:fontRef>
          </p:style>
          <p:txBody>
            <a:bodyPr/>
            <a:lstStyle/>
            <a:p>
              <a:endParaRPr lang="en-US"/>
            </a:p>
          </p:txBody>
        </p:sp>
        <p:sp>
          <p:nvSpPr>
            <p:cNvPr id="33" name="Oval 30"/>
            <p:cNvSpPr/>
            <p:nvPr/>
          </p:nvSpPr>
          <p:spPr>
            <a:xfrm rot="5400000">
              <a:off x="2427115" y="216983"/>
              <a:ext cx="754188" cy="1571344"/>
            </a:xfrm>
            <a:prstGeom prst="rect">
              <a:avLst/>
            </a:prstGeom>
            <a:sp3d/>
          </p:spPr>
          <p:style>
            <a:lnRef idx="0">
              <a:scrgbClr r="0" g="0" b="0"/>
            </a:lnRef>
            <a:fillRef idx="0">
              <a:scrgbClr r="0" g="0" b="0"/>
            </a:fillRef>
            <a:effectRef idx="0">
              <a:scrgbClr r="0" g="0" b="0"/>
            </a:effectRef>
            <a:fontRef idx="minor">
              <a:schemeClr val="lt1"/>
            </a:fontRef>
          </p:style>
          <p:txBody>
            <a:bodyPr spcFirstLastPara="0" vert="vert270" wrap="square" lIns="20320" tIns="20320" rIns="20320" bIns="20320" numCol="1" spcCol="1270" anchor="ctr" anchorCtr="0">
              <a:noAutofit/>
            </a:bodyPr>
            <a:lstStyle/>
            <a:p>
              <a:pPr algn="ctr" defTabSz="711200">
                <a:lnSpc>
                  <a:spcPct val="90000"/>
                </a:lnSpc>
                <a:spcBef>
                  <a:spcPct val="0"/>
                </a:spcBef>
                <a:spcAft>
                  <a:spcPct val="35000"/>
                </a:spcAft>
              </a:pPr>
              <a:r>
                <a:rPr lang="en-US" sz="1600" b="1" dirty="0">
                  <a:ln w="1270">
                    <a:solidFill>
                      <a:sysClr val="window" lastClr="FFFFFF">
                        <a:lumMod val="65000"/>
                        <a:alpha val="69000"/>
                      </a:sysClr>
                    </a:solidFill>
                    <a:prstDash val="sysDot"/>
                  </a:ln>
                  <a:solidFill>
                    <a:sysClr val="window" lastClr="FFFFFF"/>
                  </a:solidFill>
                  <a:effectLst>
                    <a:outerShdw blurRad="50800" dist="63500" dir="5400000" sx="103000" sy="103000" algn="t" rotWithShape="0">
                      <a:prstClr val="black">
                        <a:alpha val="40000"/>
                      </a:prstClr>
                    </a:outerShdw>
                  </a:effectLst>
                  <a:latin typeface="Calibri" panose="020F0502020204030204"/>
                  <a:ea typeface=""/>
                  <a:cs typeface=""/>
                </a:rPr>
                <a:t>Variety, divergence &amp; experimentation</a:t>
              </a:r>
            </a:p>
          </p:txBody>
        </p:sp>
      </p:grpSp>
      <p:sp>
        <p:nvSpPr>
          <p:cNvPr id="2" name="Footer Placeholder 1"/>
          <p:cNvSpPr>
            <a:spLocks noGrp="1"/>
          </p:cNvSpPr>
          <p:nvPr>
            <p:ph type="ftr" sz="quarter" idx="10"/>
          </p:nvPr>
        </p:nvSpPr>
        <p:spPr/>
        <p:txBody>
          <a:bodyPr/>
          <a:lstStyle/>
          <a:p>
            <a:r>
              <a:rPr lang="nl-NL"/>
              <a:t>Less Artificial Artificial Intelligence - Dr. Anna Jordanous @annajordanous</a:t>
            </a:r>
            <a:endParaRPr lang="en-GB"/>
          </a:p>
        </p:txBody>
      </p:sp>
    </p:spTree>
    <p:extLst>
      <p:ext uri="{BB962C8B-B14F-4D97-AF65-F5344CB8AC3E}">
        <p14:creationId xmlns:p14="http://schemas.microsoft.com/office/powerpoint/2010/main" val="1846071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mph" presetSubtype="0" fill="hold" grpId="0" nodeType="clickEffect">
                                  <p:stCondLst>
                                    <p:cond delay="0"/>
                                  </p:stCondLst>
                                  <p:childTnLst>
                                    <p:animClr clrSpc="hsl" dir="cw">
                                      <p:cBhvr override="childStyle">
                                        <p:cTn id="6" dur="500" fill="hold"/>
                                        <p:tgtEl>
                                          <p:spTgt spid="9">
                                            <p:graphicEl>
                                              <a:dgm id="{FADF2B22-7BD6-B242-B9F1-11FD871B4C7E}"/>
                                            </p:graphicEl>
                                          </p:spTgt>
                                        </p:tgtEl>
                                        <p:attrNameLst>
                                          <p:attrName>style.color</p:attrName>
                                        </p:attrNameLst>
                                      </p:cBhvr>
                                      <p:by>
                                        <p:hsl h="0" s="-70588" l="0"/>
                                      </p:by>
                                    </p:animClr>
                                    <p:animClr clrSpc="hsl" dir="cw">
                                      <p:cBhvr>
                                        <p:cTn id="7" dur="500" fill="hold"/>
                                        <p:tgtEl>
                                          <p:spTgt spid="9">
                                            <p:graphicEl>
                                              <a:dgm id="{FADF2B22-7BD6-B242-B9F1-11FD871B4C7E}"/>
                                            </p:graphicEl>
                                          </p:spTgt>
                                        </p:tgtEl>
                                        <p:attrNameLst>
                                          <p:attrName>fillcolor</p:attrName>
                                        </p:attrNameLst>
                                      </p:cBhvr>
                                      <p:by>
                                        <p:hsl h="0" s="-70588" l="0"/>
                                      </p:by>
                                    </p:animClr>
                                    <p:animClr clrSpc="hsl" dir="cw">
                                      <p:cBhvr>
                                        <p:cTn id="8" dur="500" fill="hold"/>
                                        <p:tgtEl>
                                          <p:spTgt spid="9">
                                            <p:graphicEl>
                                              <a:dgm id="{FADF2B22-7BD6-B242-B9F1-11FD871B4C7E}"/>
                                            </p:graphicEl>
                                          </p:spTgt>
                                        </p:tgtEl>
                                        <p:attrNameLst>
                                          <p:attrName>stroke.color</p:attrName>
                                        </p:attrNameLst>
                                      </p:cBhvr>
                                      <p:by>
                                        <p:hsl h="0" s="-70588" l="0"/>
                                      </p:by>
                                    </p:animClr>
                                    <p:set>
                                      <p:cBhvr>
                                        <p:cTn id="9" dur="500" fill="hold"/>
                                        <p:tgtEl>
                                          <p:spTgt spid="9">
                                            <p:graphicEl>
                                              <a:dgm id="{FADF2B22-7BD6-B242-B9F1-11FD871B4C7E}"/>
                                            </p:graphicEl>
                                          </p:spTgt>
                                        </p:tgtEl>
                                        <p:attrNameLst>
                                          <p:attrName>fill.type</p:attrName>
                                        </p:attrNameLst>
                                      </p:cBhvr>
                                      <p:to>
                                        <p:strVal val="solid"/>
                                      </p:to>
                                    </p:set>
                                  </p:childTnLst>
                                </p:cTn>
                              </p:par>
                              <p:par>
                                <p:cTn id="10" presetID="25" presetClass="emph" presetSubtype="0" fill="hold" grpId="0" nodeType="withEffect">
                                  <p:stCondLst>
                                    <p:cond delay="0"/>
                                  </p:stCondLst>
                                  <p:childTnLst>
                                    <p:animClr clrSpc="hsl" dir="cw">
                                      <p:cBhvr override="childStyle">
                                        <p:cTn id="11" dur="500" fill="hold"/>
                                        <p:tgtEl>
                                          <p:spTgt spid="9">
                                            <p:graphicEl>
                                              <a:dgm id="{3DB42430-5F69-074E-A228-4CBE21D9821D}"/>
                                            </p:graphicEl>
                                          </p:spTgt>
                                        </p:tgtEl>
                                        <p:attrNameLst>
                                          <p:attrName>style.color</p:attrName>
                                        </p:attrNameLst>
                                      </p:cBhvr>
                                      <p:by>
                                        <p:hsl h="0" s="-70588" l="0"/>
                                      </p:by>
                                    </p:animClr>
                                    <p:animClr clrSpc="hsl" dir="cw">
                                      <p:cBhvr>
                                        <p:cTn id="12" dur="500" fill="hold"/>
                                        <p:tgtEl>
                                          <p:spTgt spid="9">
                                            <p:graphicEl>
                                              <a:dgm id="{3DB42430-5F69-074E-A228-4CBE21D9821D}"/>
                                            </p:graphicEl>
                                          </p:spTgt>
                                        </p:tgtEl>
                                        <p:attrNameLst>
                                          <p:attrName>fillcolor</p:attrName>
                                        </p:attrNameLst>
                                      </p:cBhvr>
                                      <p:by>
                                        <p:hsl h="0" s="-70588" l="0"/>
                                      </p:by>
                                    </p:animClr>
                                    <p:animClr clrSpc="hsl" dir="cw">
                                      <p:cBhvr>
                                        <p:cTn id="13" dur="500" fill="hold"/>
                                        <p:tgtEl>
                                          <p:spTgt spid="9">
                                            <p:graphicEl>
                                              <a:dgm id="{3DB42430-5F69-074E-A228-4CBE21D9821D}"/>
                                            </p:graphicEl>
                                          </p:spTgt>
                                        </p:tgtEl>
                                        <p:attrNameLst>
                                          <p:attrName>stroke.color</p:attrName>
                                        </p:attrNameLst>
                                      </p:cBhvr>
                                      <p:by>
                                        <p:hsl h="0" s="-70588" l="0"/>
                                      </p:by>
                                    </p:animClr>
                                    <p:set>
                                      <p:cBhvr>
                                        <p:cTn id="14" dur="500" fill="hold"/>
                                        <p:tgtEl>
                                          <p:spTgt spid="9">
                                            <p:graphicEl>
                                              <a:dgm id="{3DB42430-5F69-074E-A228-4CBE21D9821D}"/>
                                            </p:graphicEl>
                                          </p:spTgt>
                                        </p:tgtEl>
                                        <p:attrNameLst>
                                          <p:attrName>fill.type</p:attrName>
                                        </p:attrNameLst>
                                      </p:cBhvr>
                                      <p:to>
                                        <p:strVal val="solid"/>
                                      </p:to>
                                    </p:set>
                                  </p:childTnLst>
                                </p:cTn>
                              </p:par>
                              <p:par>
                                <p:cTn id="15" presetID="25" presetClass="emph" presetSubtype="0" fill="hold" grpId="0" nodeType="withEffect">
                                  <p:stCondLst>
                                    <p:cond delay="0"/>
                                  </p:stCondLst>
                                  <p:childTnLst>
                                    <p:animClr clrSpc="hsl" dir="cw">
                                      <p:cBhvr override="childStyle">
                                        <p:cTn id="16" dur="500" fill="hold"/>
                                        <p:tgtEl>
                                          <p:spTgt spid="9">
                                            <p:graphicEl>
                                              <a:dgm id="{272A6B29-A37C-C447-9605-7D940C79664C}"/>
                                            </p:graphicEl>
                                          </p:spTgt>
                                        </p:tgtEl>
                                        <p:attrNameLst>
                                          <p:attrName>style.color</p:attrName>
                                        </p:attrNameLst>
                                      </p:cBhvr>
                                      <p:by>
                                        <p:hsl h="0" s="-70588" l="0"/>
                                      </p:by>
                                    </p:animClr>
                                    <p:animClr clrSpc="hsl" dir="cw">
                                      <p:cBhvr>
                                        <p:cTn id="17" dur="500" fill="hold"/>
                                        <p:tgtEl>
                                          <p:spTgt spid="9">
                                            <p:graphicEl>
                                              <a:dgm id="{272A6B29-A37C-C447-9605-7D940C79664C}"/>
                                            </p:graphicEl>
                                          </p:spTgt>
                                        </p:tgtEl>
                                        <p:attrNameLst>
                                          <p:attrName>fillcolor</p:attrName>
                                        </p:attrNameLst>
                                      </p:cBhvr>
                                      <p:by>
                                        <p:hsl h="0" s="-70588" l="0"/>
                                      </p:by>
                                    </p:animClr>
                                    <p:animClr clrSpc="hsl" dir="cw">
                                      <p:cBhvr>
                                        <p:cTn id="18" dur="500" fill="hold"/>
                                        <p:tgtEl>
                                          <p:spTgt spid="9">
                                            <p:graphicEl>
                                              <a:dgm id="{272A6B29-A37C-C447-9605-7D940C79664C}"/>
                                            </p:graphicEl>
                                          </p:spTgt>
                                        </p:tgtEl>
                                        <p:attrNameLst>
                                          <p:attrName>stroke.color</p:attrName>
                                        </p:attrNameLst>
                                      </p:cBhvr>
                                      <p:by>
                                        <p:hsl h="0" s="-70588" l="0"/>
                                      </p:by>
                                    </p:animClr>
                                    <p:set>
                                      <p:cBhvr>
                                        <p:cTn id="19" dur="500" fill="hold"/>
                                        <p:tgtEl>
                                          <p:spTgt spid="9">
                                            <p:graphicEl>
                                              <a:dgm id="{272A6B29-A37C-C447-9605-7D940C79664C}"/>
                                            </p:graphicEl>
                                          </p:spTgt>
                                        </p:tgtEl>
                                        <p:attrNameLst>
                                          <p:attrName>fill.type</p:attrName>
                                        </p:attrNameLst>
                                      </p:cBhvr>
                                      <p:to>
                                        <p:strVal val="solid"/>
                                      </p:to>
                                    </p:set>
                                  </p:childTnLst>
                                </p:cTn>
                              </p:par>
                              <p:par>
                                <p:cTn id="20" presetID="25" presetClass="emph" presetSubtype="0" fill="hold" grpId="0" nodeType="withEffect">
                                  <p:stCondLst>
                                    <p:cond delay="0"/>
                                  </p:stCondLst>
                                  <p:childTnLst>
                                    <p:animClr clrSpc="hsl" dir="cw">
                                      <p:cBhvr override="childStyle">
                                        <p:cTn id="21" dur="500" fill="hold"/>
                                        <p:tgtEl>
                                          <p:spTgt spid="9">
                                            <p:graphicEl>
                                              <a:dgm id="{C36665F5-0FCE-8F4A-B521-8FA80FC1F2E9}"/>
                                            </p:graphicEl>
                                          </p:spTgt>
                                        </p:tgtEl>
                                        <p:attrNameLst>
                                          <p:attrName>style.color</p:attrName>
                                        </p:attrNameLst>
                                      </p:cBhvr>
                                      <p:by>
                                        <p:hsl h="0" s="-70588" l="0"/>
                                      </p:by>
                                    </p:animClr>
                                    <p:animClr clrSpc="hsl" dir="cw">
                                      <p:cBhvr>
                                        <p:cTn id="22" dur="500" fill="hold"/>
                                        <p:tgtEl>
                                          <p:spTgt spid="9">
                                            <p:graphicEl>
                                              <a:dgm id="{C36665F5-0FCE-8F4A-B521-8FA80FC1F2E9}"/>
                                            </p:graphicEl>
                                          </p:spTgt>
                                        </p:tgtEl>
                                        <p:attrNameLst>
                                          <p:attrName>fillcolor</p:attrName>
                                        </p:attrNameLst>
                                      </p:cBhvr>
                                      <p:by>
                                        <p:hsl h="0" s="-70588" l="0"/>
                                      </p:by>
                                    </p:animClr>
                                    <p:animClr clrSpc="hsl" dir="cw">
                                      <p:cBhvr>
                                        <p:cTn id="23" dur="500" fill="hold"/>
                                        <p:tgtEl>
                                          <p:spTgt spid="9">
                                            <p:graphicEl>
                                              <a:dgm id="{C36665F5-0FCE-8F4A-B521-8FA80FC1F2E9}"/>
                                            </p:graphicEl>
                                          </p:spTgt>
                                        </p:tgtEl>
                                        <p:attrNameLst>
                                          <p:attrName>stroke.color</p:attrName>
                                        </p:attrNameLst>
                                      </p:cBhvr>
                                      <p:by>
                                        <p:hsl h="0" s="-70588" l="0"/>
                                      </p:by>
                                    </p:animClr>
                                    <p:set>
                                      <p:cBhvr>
                                        <p:cTn id="24" dur="500" fill="hold"/>
                                        <p:tgtEl>
                                          <p:spTgt spid="9">
                                            <p:graphicEl>
                                              <a:dgm id="{C36665F5-0FCE-8F4A-B521-8FA80FC1F2E9}"/>
                                            </p:graphicEl>
                                          </p:spTgt>
                                        </p:tgtEl>
                                        <p:attrNameLst>
                                          <p:attrName>fill.type</p:attrName>
                                        </p:attrNameLst>
                                      </p:cBhvr>
                                      <p:to>
                                        <p:strVal val="solid"/>
                                      </p:to>
                                    </p:set>
                                  </p:childTnLst>
                                </p:cTn>
                              </p:par>
                              <p:par>
                                <p:cTn id="25" presetID="25" presetClass="emph" presetSubtype="0" fill="hold" grpId="0" nodeType="withEffect">
                                  <p:stCondLst>
                                    <p:cond delay="0"/>
                                  </p:stCondLst>
                                  <p:childTnLst>
                                    <p:animClr clrSpc="hsl" dir="cw">
                                      <p:cBhvr override="childStyle">
                                        <p:cTn id="26" dur="500" fill="hold"/>
                                        <p:tgtEl>
                                          <p:spTgt spid="9">
                                            <p:graphicEl>
                                              <a:dgm id="{05029904-6B24-9842-95C7-AB2729BB1E36}"/>
                                            </p:graphicEl>
                                          </p:spTgt>
                                        </p:tgtEl>
                                        <p:attrNameLst>
                                          <p:attrName>style.color</p:attrName>
                                        </p:attrNameLst>
                                      </p:cBhvr>
                                      <p:by>
                                        <p:hsl h="0" s="-70588" l="0"/>
                                      </p:by>
                                    </p:animClr>
                                    <p:animClr clrSpc="hsl" dir="cw">
                                      <p:cBhvr>
                                        <p:cTn id="27" dur="500" fill="hold"/>
                                        <p:tgtEl>
                                          <p:spTgt spid="9">
                                            <p:graphicEl>
                                              <a:dgm id="{05029904-6B24-9842-95C7-AB2729BB1E36}"/>
                                            </p:graphicEl>
                                          </p:spTgt>
                                        </p:tgtEl>
                                        <p:attrNameLst>
                                          <p:attrName>fillcolor</p:attrName>
                                        </p:attrNameLst>
                                      </p:cBhvr>
                                      <p:by>
                                        <p:hsl h="0" s="-70588" l="0"/>
                                      </p:by>
                                    </p:animClr>
                                    <p:animClr clrSpc="hsl" dir="cw">
                                      <p:cBhvr>
                                        <p:cTn id="28" dur="500" fill="hold"/>
                                        <p:tgtEl>
                                          <p:spTgt spid="9">
                                            <p:graphicEl>
                                              <a:dgm id="{05029904-6B24-9842-95C7-AB2729BB1E36}"/>
                                            </p:graphicEl>
                                          </p:spTgt>
                                        </p:tgtEl>
                                        <p:attrNameLst>
                                          <p:attrName>stroke.color</p:attrName>
                                        </p:attrNameLst>
                                      </p:cBhvr>
                                      <p:by>
                                        <p:hsl h="0" s="-70588" l="0"/>
                                      </p:by>
                                    </p:animClr>
                                    <p:set>
                                      <p:cBhvr>
                                        <p:cTn id="29" dur="500" fill="hold"/>
                                        <p:tgtEl>
                                          <p:spTgt spid="9">
                                            <p:graphicEl>
                                              <a:dgm id="{05029904-6B24-9842-95C7-AB2729BB1E36}"/>
                                            </p:graphicEl>
                                          </p:spTgt>
                                        </p:tgtEl>
                                        <p:attrNameLst>
                                          <p:attrName>fill.type</p:attrName>
                                        </p:attrNameLst>
                                      </p:cBhvr>
                                      <p:to>
                                        <p:strVal val="solid"/>
                                      </p:to>
                                    </p:set>
                                  </p:childTnLst>
                                </p:cTn>
                              </p:par>
                              <p:par>
                                <p:cTn id="30" presetID="25" presetClass="emph" presetSubtype="0" fill="hold" grpId="0" nodeType="withEffect">
                                  <p:stCondLst>
                                    <p:cond delay="0"/>
                                  </p:stCondLst>
                                  <p:childTnLst>
                                    <p:animClr clrSpc="hsl" dir="cw">
                                      <p:cBhvr override="childStyle">
                                        <p:cTn id="31" dur="500" fill="hold"/>
                                        <p:tgtEl>
                                          <p:spTgt spid="9">
                                            <p:graphicEl>
                                              <a:dgm id="{FBB4A0E5-0177-874C-9974-C3DC6CAFB4C6}"/>
                                            </p:graphicEl>
                                          </p:spTgt>
                                        </p:tgtEl>
                                        <p:attrNameLst>
                                          <p:attrName>style.color</p:attrName>
                                        </p:attrNameLst>
                                      </p:cBhvr>
                                      <p:by>
                                        <p:hsl h="0" s="-70588" l="0"/>
                                      </p:by>
                                    </p:animClr>
                                    <p:animClr clrSpc="hsl" dir="cw">
                                      <p:cBhvr>
                                        <p:cTn id="32" dur="500" fill="hold"/>
                                        <p:tgtEl>
                                          <p:spTgt spid="9">
                                            <p:graphicEl>
                                              <a:dgm id="{FBB4A0E5-0177-874C-9974-C3DC6CAFB4C6}"/>
                                            </p:graphicEl>
                                          </p:spTgt>
                                        </p:tgtEl>
                                        <p:attrNameLst>
                                          <p:attrName>fillcolor</p:attrName>
                                        </p:attrNameLst>
                                      </p:cBhvr>
                                      <p:by>
                                        <p:hsl h="0" s="-70588" l="0"/>
                                      </p:by>
                                    </p:animClr>
                                    <p:animClr clrSpc="hsl" dir="cw">
                                      <p:cBhvr>
                                        <p:cTn id="33" dur="500" fill="hold"/>
                                        <p:tgtEl>
                                          <p:spTgt spid="9">
                                            <p:graphicEl>
                                              <a:dgm id="{FBB4A0E5-0177-874C-9974-C3DC6CAFB4C6}"/>
                                            </p:graphicEl>
                                          </p:spTgt>
                                        </p:tgtEl>
                                        <p:attrNameLst>
                                          <p:attrName>stroke.color</p:attrName>
                                        </p:attrNameLst>
                                      </p:cBhvr>
                                      <p:by>
                                        <p:hsl h="0" s="-70588" l="0"/>
                                      </p:by>
                                    </p:animClr>
                                    <p:set>
                                      <p:cBhvr>
                                        <p:cTn id="34" dur="500" fill="hold"/>
                                        <p:tgtEl>
                                          <p:spTgt spid="9">
                                            <p:graphicEl>
                                              <a:dgm id="{FBB4A0E5-0177-874C-9974-C3DC6CAFB4C6}"/>
                                            </p:graphicEl>
                                          </p:spTgt>
                                        </p:tgtEl>
                                        <p:attrNameLst>
                                          <p:attrName>fill.type</p:attrName>
                                        </p:attrNameLst>
                                      </p:cBhvr>
                                      <p:to>
                                        <p:strVal val="solid"/>
                                      </p:to>
                                    </p:set>
                                  </p:childTnLst>
                                </p:cTn>
                              </p:par>
                              <p:par>
                                <p:cTn id="35" presetID="25" presetClass="emph" presetSubtype="0" fill="hold" grpId="0" nodeType="withEffect">
                                  <p:stCondLst>
                                    <p:cond delay="0"/>
                                  </p:stCondLst>
                                  <p:childTnLst>
                                    <p:animClr clrSpc="hsl" dir="cw">
                                      <p:cBhvr override="childStyle">
                                        <p:cTn id="36" dur="500" fill="hold"/>
                                        <p:tgtEl>
                                          <p:spTgt spid="9">
                                            <p:graphicEl>
                                              <a:dgm id="{A57A449F-AB08-A94C-B55B-5FB97D994563}"/>
                                            </p:graphicEl>
                                          </p:spTgt>
                                        </p:tgtEl>
                                        <p:attrNameLst>
                                          <p:attrName>style.color</p:attrName>
                                        </p:attrNameLst>
                                      </p:cBhvr>
                                      <p:by>
                                        <p:hsl h="0" s="-70588" l="0"/>
                                      </p:by>
                                    </p:animClr>
                                    <p:animClr clrSpc="hsl" dir="cw">
                                      <p:cBhvr>
                                        <p:cTn id="37" dur="500" fill="hold"/>
                                        <p:tgtEl>
                                          <p:spTgt spid="9">
                                            <p:graphicEl>
                                              <a:dgm id="{A57A449F-AB08-A94C-B55B-5FB97D994563}"/>
                                            </p:graphicEl>
                                          </p:spTgt>
                                        </p:tgtEl>
                                        <p:attrNameLst>
                                          <p:attrName>fillcolor</p:attrName>
                                        </p:attrNameLst>
                                      </p:cBhvr>
                                      <p:by>
                                        <p:hsl h="0" s="-70588" l="0"/>
                                      </p:by>
                                    </p:animClr>
                                    <p:animClr clrSpc="hsl" dir="cw">
                                      <p:cBhvr>
                                        <p:cTn id="38" dur="500" fill="hold"/>
                                        <p:tgtEl>
                                          <p:spTgt spid="9">
                                            <p:graphicEl>
                                              <a:dgm id="{A57A449F-AB08-A94C-B55B-5FB97D994563}"/>
                                            </p:graphicEl>
                                          </p:spTgt>
                                        </p:tgtEl>
                                        <p:attrNameLst>
                                          <p:attrName>stroke.color</p:attrName>
                                        </p:attrNameLst>
                                      </p:cBhvr>
                                      <p:by>
                                        <p:hsl h="0" s="-70588" l="0"/>
                                      </p:by>
                                    </p:animClr>
                                    <p:set>
                                      <p:cBhvr>
                                        <p:cTn id="39" dur="500" fill="hold"/>
                                        <p:tgtEl>
                                          <p:spTgt spid="9">
                                            <p:graphicEl>
                                              <a:dgm id="{A57A449F-AB08-A94C-B55B-5FB97D994563}"/>
                                            </p:graphicEl>
                                          </p:spTgt>
                                        </p:tgtEl>
                                        <p:attrNameLst>
                                          <p:attrName>fill.type</p:attrName>
                                        </p:attrNameLst>
                                      </p:cBhvr>
                                      <p:to>
                                        <p:strVal val="solid"/>
                                      </p:to>
                                    </p:set>
                                  </p:childTnLst>
                                </p:cTn>
                              </p:par>
                              <p:par>
                                <p:cTn id="40" presetID="25" presetClass="emph" presetSubtype="0" fill="hold" grpId="0" nodeType="withEffect">
                                  <p:stCondLst>
                                    <p:cond delay="0"/>
                                  </p:stCondLst>
                                  <p:childTnLst>
                                    <p:animClr clrSpc="hsl" dir="cw">
                                      <p:cBhvr override="childStyle">
                                        <p:cTn id="41" dur="500" fill="hold"/>
                                        <p:tgtEl>
                                          <p:spTgt spid="9">
                                            <p:graphicEl>
                                              <a:dgm id="{5925ACF0-DE7E-084B-8CE8-18D0807B7A04}"/>
                                            </p:graphicEl>
                                          </p:spTgt>
                                        </p:tgtEl>
                                        <p:attrNameLst>
                                          <p:attrName>style.color</p:attrName>
                                        </p:attrNameLst>
                                      </p:cBhvr>
                                      <p:by>
                                        <p:hsl h="0" s="-70588" l="0"/>
                                      </p:by>
                                    </p:animClr>
                                    <p:animClr clrSpc="hsl" dir="cw">
                                      <p:cBhvr>
                                        <p:cTn id="42" dur="500" fill="hold"/>
                                        <p:tgtEl>
                                          <p:spTgt spid="9">
                                            <p:graphicEl>
                                              <a:dgm id="{5925ACF0-DE7E-084B-8CE8-18D0807B7A04}"/>
                                            </p:graphicEl>
                                          </p:spTgt>
                                        </p:tgtEl>
                                        <p:attrNameLst>
                                          <p:attrName>fillcolor</p:attrName>
                                        </p:attrNameLst>
                                      </p:cBhvr>
                                      <p:by>
                                        <p:hsl h="0" s="-70588" l="0"/>
                                      </p:by>
                                    </p:animClr>
                                    <p:animClr clrSpc="hsl" dir="cw">
                                      <p:cBhvr>
                                        <p:cTn id="43" dur="500" fill="hold"/>
                                        <p:tgtEl>
                                          <p:spTgt spid="9">
                                            <p:graphicEl>
                                              <a:dgm id="{5925ACF0-DE7E-084B-8CE8-18D0807B7A04}"/>
                                            </p:graphicEl>
                                          </p:spTgt>
                                        </p:tgtEl>
                                        <p:attrNameLst>
                                          <p:attrName>stroke.color</p:attrName>
                                        </p:attrNameLst>
                                      </p:cBhvr>
                                      <p:by>
                                        <p:hsl h="0" s="-70588" l="0"/>
                                      </p:by>
                                    </p:animClr>
                                    <p:set>
                                      <p:cBhvr>
                                        <p:cTn id="44" dur="500" fill="hold"/>
                                        <p:tgtEl>
                                          <p:spTgt spid="9">
                                            <p:graphicEl>
                                              <a:dgm id="{5925ACF0-DE7E-084B-8CE8-18D0807B7A04}"/>
                                            </p:graphicEl>
                                          </p:spTgt>
                                        </p:tgtEl>
                                        <p:attrNameLst>
                                          <p:attrName>fill.type</p:attrName>
                                        </p:attrNameLst>
                                      </p:cBhvr>
                                      <p:to>
                                        <p:strVal val="solid"/>
                                      </p:to>
                                    </p:set>
                                  </p:childTnLst>
                                </p:cTn>
                              </p:par>
                              <p:par>
                                <p:cTn id="45" presetID="25" presetClass="emph" presetSubtype="0" fill="hold" grpId="0" nodeType="withEffect">
                                  <p:stCondLst>
                                    <p:cond delay="0"/>
                                  </p:stCondLst>
                                  <p:childTnLst>
                                    <p:animClr clrSpc="hsl" dir="cw">
                                      <p:cBhvr override="childStyle">
                                        <p:cTn id="46" dur="500" fill="hold"/>
                                        <p:tgtEl>
                                          <p:spTgt spid="9">
                                            <p:graphicEl>
                                              <a:dgm id="{EF192C65-3DB2-0444-B0B4-B06215913D8A}"/>
                                            </p:graphicEl>
                                          </p:spTgt>
                                        </p:tgtEl>
                                        <p:attrNameLst>
                                          <p:attrName>style.color</p:attrName>
                                        </p:attrNameLst>
                                      </p:cBhvr>
                                      <p:by>
                                        <p:hsl h="0" s="-70588" l="0"/>
                                      </p:by>
                                    </p:animClr>
                                    <p:animClr clrSpc="hsl" dir="cw">
                                      <p:cBhvr>
                                        <p:cTn id="47" dur="500" fill="hold"/>
                                        <p:tgtEl>
                                          <p:spTgt spid="9">
                                            <p:graphicEl>
                                              <a:dgm id="{EF192C65-3DB2-0444-B0B4-B06215913D8A}"/>
                                            </p:graphicEl>
                                          </p:spTgt>
                                        </p:tgtEl>
                                        <p:attrNameLst>
                                          <p:attrName>fillcolor</p:attrName>
                                        </p:attrNameLst>
                                      </p:cBhvr>
                                      <p:by>
                                        <p:hsl h="0" s="-70588" l="0"/>
                                      </p:by>
                                    </p:animClr>
                                    <p:animClr clrSpc="hsl" dir="cw">
                                      <p:cBhvr>
                                        <p:cTn id="48" dur="500" fill="hold"/>
                                        <p:tgtEl>
                                          <p:spTgt spid="9">
                                            <p:graphicEl>
                                              <a:dgm id="{EF192C65-3DB2-0444-B0B4-B06215913D8A}"/>
                                            </p:graphicEl>
                                          </p:spTgt>
                                        </p:tgtEl>
                                        <p:attrNameLst>
                                          <p:attrName>stroke.color</p:attrName>
                                        </p:attrNameLst>
                                      </p:cBhvr>
                                      <p:by>
                                        <p:hsl h="0" s="-70588" l="0"/>
                                      </p:by>
                                    </p:animClr>
                                    <p:set>
                                      <p:cBhvr>
                                        <p:cTn id="49" dur="500" fill="hold"/>
                                        <p:tgtEl>
                                          <p:spTgt spid="9">
                                            <p:graphicEl>
                                              <a:dgm id="{EF192C65-3DB2-0444-B0B4-B06215913D8A}"/>
                                            </p:graphicEl>
                                          </p:spTgt>
                                        </p:tgtEl>
                                        <p:attrNameLst>
                                          <p:attrName>fill.type</p:attrName>
                                        </p:attrNameLst>
                                      </p:cBhvr>
                                      <p:to>
                                        <p:strVal val="solid"/>
                                      </p:to>
                                    </p:set>
                                  </p:childTnLst>
                                </p:cTn>
                              </p:par>
                              <p:par>
                                <p:cTn id="50" presetID="25" presetClass="emph" presetSubtype="0" fill="hold" grpId="0" nodeType="withEffect">
                                  <p:stCondLst>
                                    <p:cond delay="0"/>
                                  </p:stCondLst>
                                  <p:childTnLst>
                                    <p:animClr clrSpc="hsl" dir="cw">
                                      <p:cBhvr override="childStyle">
                                        <p:cTn id="51" dur="500" fill="hold"/>
                                        <p:tgtEl>
                                          <p:spTgt spid="9">
                                            <p:graphicEl>
                                              <a:dgm id="{98E4FA29-015A-7044-8599-D73CD4A80CC0}"/>
                                            </p:graphicEl>
                                          </p:spTgt>
                                        </p:tgtEl>
                                        <p:attrNameLst>
                                          <p:attrName>style.color</p:attrName>
                                        </p:attrNameLst>
                                      </p:cBhvr>
                                      <p:by>
                                        <p:hsl h="0" s="-70588" l="0"/>
                                      </p:by>
                                    </p:animClr>
                                    <p:animClr clrSpc="hsl" dir="cw">
                                      <p:cBhvr>
                                        <p:cTn id="52" dur="500" fill="hold"/>
                                        <p:tgtEl>
                                          <p:spTgt spid="9">
                                            <p:graphicEl>
                                              <a:dgm id="{98E4FA29-015A-7044-8599-D73CD4A80CC0}"/>
                                            </p:graphicEl>
                                          </p:spTgt>
                                        </p:tgtEl>
                                        <p:attrNameLst>
                                          <p:attrName>fillcolor</p:attrName>
                                        </p:attrNameLst>
                                      </p:cBhvr>
                                      <p:by>
                                        <p:hsl h="0" s="-70588" l="0"/>
                                      </p:by>
                                    </p:animClr>
                                    <p:animClr clrSpc="hsl" dir="cw">
                                      <p:cBhvr>
                                        <p:cTn id="53" dur="500" fill="hold"/>
                                        <p:tgtEl>
                                          <p:spTgt spid="9">
                                            <p:graphicEl>
                                              <a:dgm id="{98E4FA29-015A-7044-8599-D73CD4A80CC0}"/>
                                            </p:graphicEl>
                                          </p:spTgt>
                                        </p:tgtEl>
                                        <p:attrNameLst>
                                          <p:attrName>stroke.color</p:attrName>
                                        </p:attrNameLst>
                                      </p:cBhvr>
                                      <p:by>
                                        <p:hsl h="0" s="-70588" l="0"/>
                                      </p:by>
                                    </p:animClr>
                                    <p:set>
                                      <p:cBhvr>
                                        <p:cTn id="54" dur="500" fill="hold"/>
                                        <p:tgtEl>
                                          <p:spTgt spid="9">
                                            <p:graphicEl>
                                              <a:dgm id="{98E4FA29-015A-7044-8599-D73CD4A80CC0}"/>
                                            </p:graphicEl>
                                          </p:spTgt>
                                        </p:tgtEl>
                                        <p:attrNameLst>
                                          <p:attrName>fill.type</p:attrName>
                                        </p:attrNameLst>
                                      </p:cBhvr>
                                      <p:to>
                                        <p:strVal val="solid"/>
                                      </p:to>
                                    </p:set>
                                  </p:childTnLst>
                                </p:cTn>
                              </p:par>
                              <p:par>
                                <p:cTn id="55" presetID="25" presetClass="emph" presetSubtype="0" fill="hold" grpId="0" nodeType="withEffect">
                                  <p:stCondLst>
                                    <p:cond delay="0"/>
                                  </p:stCondLst>
                                  <p:childTnLst>
                                    <p:animClr clrSpc="hsl" dir="cw">
                                      <p:cBhvr override="childStyle">
                                        <p:cTn id="56" dur="500" fill="hold"/>
                                        <p:tgtEl>
                                          <p:spTgt spid="9">
                                            <p:graphicEl>
                                              <a:dgm id="{38B449C0-ECDB-F648-8A02-190DCDA280D7}"/>
                                            </p:graphicEl>
                                          </p:spTgt>
                                        </p:tgtEl>
                                        <p:attrNameLst>
                                          <p:attrName>style.color</p:attrName>
                                        </p:attrNameLst>
                                      </p:cBhvr>
                                      <p:by>
                                        <p:hsl h="0" s="-70588" l="0"/>
                                      </p:by>
                                    </p:animClr>
                                    <p:animClr clrSpc="hsl" dir="cw">
                                      <p:cBhvr>
                                        <p:cTn id="57" dur="500" fill="hold"/>
                                        <p:tgtEl>
                                          <p:spTgt spid="9">
                                            <p:graphicEl>
                                              <a:dgm id="{38B449C0-ECDB-F648-8A02-190DCDA280D7}"/>
                                            </p:graphicEl>
                                          </p:spTgt>
                                        </p:tgtEl>
                                        <p:attrNameLst>
                                          <p:attrName>fillcolor</p:attrName>
                                        </p:attrNameLst>
                                      </p:cBhvr>
                                      <p:by>
                                        <p:hsl h="0" s="-70588" l="0"/>
                                      </p:by>
                                    </p:animClr>
                                    <p:animClr clrSpc="hsl" dir="cw">
                                      <p:cBhvr>
                                        <p:cTn id="58" dur="500" fill="hold"/>
                                        <p:tgtEl>
                                          <p:spTgt spid="9">
                                            <p:graphicEl>
                                              <a:dgm id="{38B449C0-ECDB-F648-8A02-190DCDA280D7}"/>
                                            </p:graphicEl>
                                          </p:spTgt>
                                        </p:tgtEl>
                                        <p:attrNameLst>
                                          <p:attrName>stroke.color</p:attrName>
                                        </p:attrNameLst>
                                      </p:cBhvr>
                                      <p:by>
                                        <p:hsl h="0" s="-70588" l="0"/>
                                      </p:by>
                                    </p:animClr>
                                    <p:set>
                                      <p:cBhvr>
                                        <p:cTn id="59" dur="500" fill="hold"/>
                                        <p:tgtEl>
                                          <p:spTgt spid="9">
                                            <p:graphicEl>
                                              <a:dgm id="{38B449C0-ECDB-F648-8A02-190DCDA280D7}"/>
                                            </p:graphicEl>
                                          </p:spTgt>
                                        </p:tgtEl>
                                        <p:attrNameLst>
                                          <p:attrName>fill.type</p:attrName>
                                        </p:attrNameLst>
                                      </p:cBhvr>
                                      <p:to>
                                        <p:strVal val="solid"/>
                                      </p:to>
                                    </p:set>
                                  </p:childTnLst>
                                </p:cTn>
                              </p:par>
                              <p:par>
                                <p:cTn id="60" presetID="25" presetClass="emph" presetSubtype="0" fill="hold" grpId="0" nodeType="withEffect">
                                  <p:stCondLst>
                                    <p:cond delay="0"/>
                                  </p:stCondLst>
                                  <p:childTnLst>
                                    <p:animClr clrSpc="hsl" dir="cw">
                                      <p:cBhvr override="childStyle">
                                        <p:cTn id="61" dur="500" fill="hold"/>
                                        <p:tgtEl>
                                          <p:spTgt spid="9">
                                            <p:graphicEl>
                                              <a:dgm id="{8ECE9505-DA1D-1B4F-8FD6-4BFAFDA554AD}"/>
                                            </p:graphicEl>
                                          </p:spTgt>
                                        </p:tgtEl>
                                        <p:attrNameLst>
                                          <p:attrName>style.color</p:attrName>
                                        </p:attrNameLst>
                                      </p:cBhvr>
                                      <p:by>
                                        <p:hsl h="0" s="-70588" l="0"/>
                                      </p:by>
                                    </p:animClr>
                                    <p:animClr clrSpc="hsl" dir="cw">
                                      <p:cBhvr>
                                        <p:cTn id="62" dur="500" fill="hold"/>
                                        <p:tgtEl>
                                          <p:spTgt spid="9">
                                            <p:graphicEl>
                                              <a:dgm id="{8ECE9505-DA1D-1B4F-8FD6-4BFAFDA554AD}"/>
                                            </p:graphicEl>
                                          </p:spTgt>
                                        </p:tgtEl>
                                        <p:attrNameLst>
                                          <p:attrName>fillcolor</p:attrName>
                                        </p:attrNameLst>
                                      </p:cBhvr>
                                      <p:by>
                                        <p:hsl h="0" s="-70588" l="0"/>
                                      </p:by>
                                    </p:animClr>
                                    <p:animClr clrSpc="hsl" dir="cw">
                                      <p:cBhvr>
                                        <p:cTn id="63" dur="500" fill="hold"/>
                                        <p:tgtEl>
                                          <p:spTgt spid="9">
                                            <p:graphicEl>
                                              <a:dgm id="{8ECE9505-DA1D-1B4F-8FD6-4BFAFDA554AD}"/>
                                            </p:graphicEl>
                                          </p:spTgt>
                                        </p:tgtEl>
                                        <p:attrNameLst>
                                          <p:attrName>stroke.color</p:attrName>
                                        </p:attrNameLst>
                                      </p:cBhvr>
                                      <p:by>
                                        <p:hsl h="0" s="-70588" l="0"/>
                                      </p:by>
                                    </p:animClr>
                                    <p:set>
                                      <p:cBhvr>
                                        <p:cTn id="64" dur="500" fill="hold"/>
                                        <p:tgtEl>
                                          <p:spTgt spid="9">
                                            <p:graphicEl>
                                              <a:dgm id="{8ECE9505-DA1D-1B4F-8FD6-4BFAFDA554AD}"/>
                                            </p:graphicEl>
                                          </p:spTgt>
                                        </p:tgtEl>
                                        <p:attrNameLst>
                                          <p:attrName>fill.type</p:attrName>
                                        </p:attrNameLst>
                                      </p:cBhvr>
                                      <p:to>
                                        <p:strVal val="solid"/>
                                      </p:to>
                                    </p:set>
                                  </p:childTnLst>
                                </p:cTn>
                              </p:par>
                              <p:par>
                                <p:cTn id="65" presetID="25" presetClass="emph" presetSubtype="0" fill="hold" grpId="0" nodeType="withEffect">
                                  <p:stCondLst>
                                    <p:cond delay="0"/>
                                  </p:stCondLst>
                                  <p:childTnLst>
                                    <p:animClr clrSpc="hsl" dir="cw">
                                      <p:cBhvr override="childStyle">
                                        <p:cTn id="66" dur="500" fill="hold"/>
                                        <p:tgtEl>
                                          <p:spTgt spid="9">
                                            <p:graphicEl>
                                              <a:dgm id="{238702EF-C4D9-CF47-86F0-6CF527A7E1B0}"/>
                                            </p:graphicEl>
                                          </p:spTgt>
                                        </p:tgtEl>
                                        <p:attrNameLst>
                                          <p:attrName>style.color</p:attrName>
                                        </p:attrNameLst>
                                      </p:cBhvr>
                                      <p:by>
                                        <p:hsl h="0" s="-70588" l="0"/>
                                      </p:by>
                                    </p:animClr>
                                    <p:animClr clrSpc="hsl" dir="cw">
                                      <p:cBhvr>
                                        <p:cTn id="67" dur="500" fill="hold"/>
                                        <p:tgtEl>
                                          <p:spTgt spid="9">
                                            <p:graphicEl>
                                              <a:dgm id="{238702EF-C4D9-CF47-86F0-6CF527A7E1B0}"/>
                                            </p:graphicEl>
                                          </p:spTgt>
                                        </p:tgtEl>
                                        <p:attrNameLst>
                                          <p:attrName>fillcolor</p:attrName>
                                        </p:attrNameLst>
                                      </p:cBhvr>
                                      <p:by>
                                        <p:hsl h="0" s="-70588" l="0"/>
                                      </p:by>
                                    </p:animClr>
                                    <p:animClr clrSpc="hsl" dir="cw">
                                      <p:cBhvr>
                                        <p:cTn id="68" dur="500" fill="hold"/>
                                        <p:tgtEl>
                                          <p:spTgt spid="9">
                                            <p:graphicEl>
                                              <a:dgm id="{238702EF-C4D9-CF47-86F0-6CF527A7E1B0}"/>
                                            </p:graphicEl>
                                          </p:spTgt>
                                        </p:tgtEl>
                                        <p:attrNameLst>
                                          <p:attrName>stroke.color</p:attrName>
                                        </p:attrNameLst>
                                      </p:cBhvr>
                                      <p:by>
                                        <p:hsl h="0" s="-70588" l="0"/>
                                      </p:by>
                                    </p:animClr>
                                    <p:set>
                                      <p:cBhvr>
                                        <p:cTn id="69" dur="500" fill="hold"/>
                                        <p:tgtEl>
                                          <p:spTgt spid="9">
                                            <p:graphicEl>
                                              <a:dgm id="{238702EF-C4D9-CF47-86F0-6CF527A7E1B0}"/>
                                            </p:graphicEl>
                                          </p:spTgt>
                                        </p:tgtEl>
                                        <p:attrNameLst>
                                          <p:attrName>fill.type</p:attrName>
                                        </p:attrNameLst>
                                      </p:cBhvr>
                                      <p:to>
                                        <p:strVal val="solid"/>
                                      </p:to>
                                    </p:set>
                                  </p:childTnLst>
                                </p:cTn>
                              </p:par>
                              <p:par>
                                <p:cTn id="70" presetID="25" presetClass="emph" presetSubtype="0" fill="hold" grpId="0" nodeType="withEffect">
                                  <p:stCondLst>
                                    <p:cond delay="0"/>
                                  </p:stCondLst>
                                  <p:childTnLst>
                                    <p:animClr clrSpc="hsl" dir="cw">
                                      <p:cBhvr override="childStyle">
                                        <p:cTn id="71" dur="500" fill="hold"/>
                                        <p:tgtEl>
                                          <p:spTgt spid="9">
                                            <p:graphicEl>
                                              <a:dgm id="{8B0DA91B-86A6-DA45-B360-E03EDA15C162}"/>
                                            </p:graphicEl>
                                          </p:spTgt>
                                        </p:tgtEl>
                                        <p:attrNameLst>
                                          <p:attrName>style.color</p:attrName>
                                        </p:attrNameLst>
                                      </p:cBhvr>
                                      <p:by>
                                        <p:hsl h="0" s="-70588" l="0"/>
                                      </p:by>
                                    </p:animClr>
                                    <p:animClr clrSpc="hsl" dir="cw">
                                      <p:cBhvr>
                                        <p:cTn id="72" dur="500" fill="hold"/>
                                        <p:tgtEl>
                                          <p:spTgt spid="9">
                                            <p:graphicEl>
                                              <a:dgm id="{8B0DA91B-86A6-DA45-B360-E03EDA15C162}"/>
                                            </p:graphicEl>
                                          </p:spTgt>
                                        </p:tgtEl>
                                        <p:attrNameLst>
                                          <p:attrName>fillcolor</p:attrName>
                                        </p:attrNameLst>
                                      </p:cBhvr>
                                      <p:by>
                                        <p:hsl h="0" s="-70588" l="0"/>
                                      </p:by>
                                    </p:animClr>
                                    <p:animClr clrSpc="hsl" dir="cw">
                                      <p:cBhvr>
                                        <p:cTn id="73" dur="500" fill="hold"/>
                                        <p:tgtEl>
                                          <p:spTgt spid="9">
                                            <p:graphicEl>
                                              <a:dgm id="{8B0DA91B-86A6-DA45-B360-E03EDA15C162}"/>
                                            </p:graphicEl>
                                          </p:spTgt>
                                        </p:tgtEl>
                                        <p:attrNameLst>
                                          <p:attrName>stroke.color</p:attrName>
                                        </p:attrNameLst>
                                      </p:cBhvr>
                                      <p:by>
                                        <p:hsl h="0" s="-70588" l="0"/>
                                      </p:by>
                                    </p:animClr>
                                    <p:set>
                                      <p:cBhvr>
                                        <p:cTn id="74" dur="500" fill="hold"/>
                                        <p:tgtEl>
                                          <p:spTgt spid="9">
                                            <p:graphicEl>
                                              <a:dgm id="{8B0DA91B-86A6-DA45-B360-E03EDA15C162}"/>
                                            </p:graphicEl>
                                          </p:spTgt>
                                        </p:tgtEl>
                                        <p:attrNameLst>
                                          <p:attrName>fill.type</p:attrName>
                                        </p:attrNameLst>
                                      </p:cBhvr>
                                      <p:to>
                                        <p:strVal val="solid"/>
                                      </p:to>
                                    </p:set>
                                  </p:childTnLst>
                                </p:cTn>
                              </p:par>
                              <p:par>
                                <p:cTn id="75" presetID="25" presetClass="emph" presetSubtype="0" fill="hold" grpId="0" nodeType="withEffect">
                                  <p:stCondLst>
                                    <p:cond delay="0"/>
                                  </p:stCondLst>
                                  <p:childTnLst>
                                    <p:animClr clrSpc="hsl" dir="cw">
                                      <p:cBhvr override="childStyle">
                                        <p:cTn id="76" dur="500" fill="hold"/>
                                        <p:tgtEl>
                                          <p:spTgt spid="9">
                                            <p:graphicEl>
                                              <a:dgm id="{DF7C07F0-AD0B-D244-929F-427526EA2847}"/>
                                            </p:graphicEl>
                                          </p:spTgt>
                                        </p:tgtEl>
                                        <p:attrNameLst>
                                          <p:attrName>style.color</p:attrName>
                                        </p:attrNameLst>
                                      </p:cBhvr>
                                      <p:by>
                                        <p:hsl h="0" s="-70588" l="0"/>
                                      </p:by>
                                    </p:animClr>
                                    <p:animClr clrSpc="hsl" dir="cw">
                                      <p:cBhvr>
                                        <p:cTn id="77" dur="500" fill="hold"/>
                                        <p:tgtEl>
                                          <p:spTgt spid="9">
                                            <p:graphicEl>
                                              <a:dgm id="{DF7C07F0-AD0B-D244-929F-427526EA2847}"/>
                                            </p:graphicEl>
                                          </p:spTgt>
                                        </p:tgtEl>
                                        <p:attrNameLst>
                                          <p:attrName>fillcolor</p:attrName>
                                        </p:attrNameLst>
                                      </p:cBhvr>
                                      <p:by>
                                        <p:hsl h="0" s="-70588" l="0"/>
                                      </p:by>
                                    </p:animClr>
                                    <p:animClr clrSpc="hsl" dir="cw">
                                      <p:cBhvr>
                                        <p:cTn id="78" dur="500" fill="hold"/>
                                        <p:tgtEl>
                                          <p:spTgt spid="9">
                                            <p:graphicEl>
                                              <a:dgm id="{DF7C07F0-AD0B-D244-929F-427526EA2847}"/>
                                            </p:graphicEl>
                                          </p:spTgt>
                                        </p:tgtEl>
                                        <p:attrNameLst>
                                          <p:attrName>stroke.color</p:attrName>
                                        </p:attrNameLst>
                                      </p:cBhvr>
                                      <p:by>
                                        <p:hsl h="0" s="-70588" l="0"/>
                                      </p:by>
                                    </p:animClr>
                                    <p:set>
                                      <p:cBhvr>
                                        <p:cTn id="79" dur="500" fill="hold"/>
                                        <p:tgtEl>
                                          <p:spTgt spid="9">
                                            <p:graphicEl>
                                              <a:dgm id="{DF7C07F0-AD0B-D244-929F-427526EA2847}"/>
                                            </p:graphicEl>
                                          </p:spTgt>
                                        </p:tgtEl>
                                        <p:attrNameLst>
                                          <p:attrName>fill.type</p:attrName>
                                        </p:attrNameLst>
                                      </p:cBhvr>
                                      <p:to>
                                        <p:strVal val="solid"/>
                                      </p:to>
                                    </p:set>
                                  </p:childTnLst>
                                </p:cTn>
                              </p:par>
                              <p:par>
                                <p:cTn id="80" presetID="25" presetClass="emph" presetSubtype="0" fill="hold" grpId="0" nodeType="withEffect">
                                  <p:stCondLst>
                                    <p:cond delay="0"/>
                                  </p:stCondLst>
                                  <p:childTnLst>
                                    <p:animClr clrSpc="hsl" dir="cw">
                                      <p:cBhvr override="childStyle">
                                        <p:cTn id="81" dur="500" fill="hold"/>
                                        <p:tgtEl>
                                          <p:spTgt spid="9">
                                            <p:graphicEl>
                                              <a:dgm id="{88CC294D-48CF-8D45-87D8-5F10D02CD48E}"/>
                                            </p:graphicEl>
                                          </p:spTgt>
                                        </p:tgtEl>
                                        <p:attrNameLst>
                                          <p:attrName>style.color</p:attrName>
                                        </p:attrNameLst>
                                      </p:cBhvr>
                                      <p:by>
                                        <p:hsl h="0" s="-70588" l="0"/>
                                      </p:by>
                                    </p:animClr>
                                    <p:animClr clrSpc="hsl" dir="cw">
                                      <p:cBhvr>
                                        <p:cTn id="82" dur="500" fill="hold"/>
                                        <p:tgtEl>
                                          <p:spTgt spid="9">
                                            <p:graphicEl>
                                              <a:dgm id="{88CC294D-48CF-8D45-87D8-5F10D02CD48E}"/>
                                            </p:graphicEl>
                                          </p:spTgt>
                                        </p:tgtEl>
                                        <p:attrNameLst>
                                          <p:attrName>fillcolor</p:attrName>
                                        </p:attrNameLst>
                                      </p:cBhvr>
                                      <p:by>
                                        <p:hsl h="0" s="-70588" l="0"/>
                                      </p:by>
                                    </p:animClr>
                                    <p:animClr clrSpc="hsl" dir="cw">
                                      <p:cBhvr>
                                        <p:cTn id="83" dur="500" fill="hold"/>
                                        <p:tgtEl>
                                          <p:spTgt spid="9">
                                            <p:graphicEl>
                                              <a:dgm id="{88CC294D-48CF-8D45-87D8-5F10D02CD48E}"/>
                                            </p:graphicEl>
                                          </p:spTgt>
                                        </p:tgtEl>
                                        <p:attrNameLst>
                                          <p:attrName>stroke.color</p:attrName>
                                        </p:attrNameLst>
                                      </p:cBhvr>
                                      <p:by>
                                        <p:hsl h="0" s="-70588" l="0"/>
                                      </p:by>
                                    </p:animClr>
                                    <p:set>
                                      <p:cBhvr>
                                        <p:cTn id="84" dur="500" fill="hold"/>
                                        <p:tgtEl>
                                          <p:spTgt spid="9">
                                            <p:graphicEl>
                                              <a:dgm id="{88CC294D-48CF-8D45-87D8-5F10D02CD48E}"/>
                                            </p:graphicEl>
                                          </p:spTgt>
                                        </p:tgtEl>
                                        <p:attrNameLst>
                                          <p:attrName>fill.type</p:attrName>
                                        </p:attrNameLst>
                                      </p:cBhvr>
                                      <p:to>
                                        <p:strVal val="solid"/>
                                      </p:to>
                                    </p:set>
                                  </p:childTnLst>
                                </p:cTn>
                              </p:par>
                              <p:par>
                                <p:cTn id="85" presetID="25" presetClass="emph" presetSubtype="0" fill="hold" grpId="0" nodeType="withEffect">
                                  <p:stCondLst>
                                    <p:cond delay="0"/>
                                  </p:stCondLst>
                                  <p:childTnLst>
                                    <p:animClr clrSpc="hsl" dir="cw">
                                      <p:cBhvr override="childStyle">
                                        <p:cTn id="86" dur="500" fill="hold"/>
                                        <p:tgtEl>
                                          <p:spTgt spid="9">
                                            <p:graphicEl>
                                              <a:dgm id="{F642257F-81CB-6845-87B0-0FEE528B3B32}"/>
                                            </p:graphicEl>
                                          </p:spTgt>
                                        </p:tgtEl>
                                        <p:attrNameLst>
                                          <p:attrName>style.color</p:attrName>
                                        </p:attrNameLst>
                                      </p:cBhvr>
                                      <p:by>
                                        <p:hsl h="0" s="-70588" l="0"/>
                                      </p:by>
                                    </p:animClr>
                                    <p:animClr clrSpc="hsl" dir="cw">
                                      <p:cBhvr>
                                        <p:cTn id="87" dur="500" fill="hold"/>
                                        <p:tgtEl>
                                          <p:spTgt spid="9">
                                            <p:graphicEl>
                                              <a:dgm id="{F642257F-81CB-6845-87B0-0FEE528B3B32}"/>
                                            </p:graphicEl>
                                          </p:spTgt>
                                        </p:tgtEl>
                                        <p:attrNameLst>
                                          <p:attrName>fillcolor</p:attrName>
                                        </p:attrNameLst>
                                      </p:cBhvr>
                                      <p:by>
                                        <p:hsl h="0" s="-70588" l="0"/>
                                      </p:by>
                                    </p:animClr>
                                    <p:animClr clrSpc="hsl" dir="cw">
                                      <p:cBhvr>
                                        <p:cTn id="88" dur="500" fill="hold"/>
                                        <p:tgtEl>
                                          <p:spTgt spid="9">
                                            <p:graphicEl>
                                              <a:dgm id="{F642257F-81CB-6845-87B0-0FEE528B3B32}"/>
                                            </p:graphicEl>
                                          </p:spTgt>
                                        </p:tgtEl>
                                        <p:attrNameLst>
                                          <p:attrName>stroke.color</p:attrName>
                                        </p:attrNameLst>
                                      </p:cBhvr>
                                      <p:by>
                                        <p:hsl h="0" s="-70588" l="0"/>
                                      </p:by>
                                    </p:animClr>
                                    <p:set>
                                      <p:cBhvr>
                                        <p:cTn id="89" dur="500" fill="hold"/>
                                        <p:tgtEl>
                                          <p:spTgt spid="9">
                                            <p:graphicEl>
                                              <a:dgm id="{F642257F-81CB-6845-87B0-0FEE528B3B32}"/>
                                            </p:graphicEl>
                                          </p:spTgt>
                                        </p:tgtEl>
                                        <p:attrNameLst>
                                          <p:attrName>fill.type</p:attrName>
                                        </p:attrNameLst>
                                      </p:cBhvr>
                                      <p:to>
                                        <p:strVal val="solid"/>
                                      </p:to>
                                    </p:set>
                                  </p:childTnLst>
                                </p:cTn>
                              </p:par>
                              <p:par>
                                <p:cTn id="90" presetID="25" presetClass="emph" presetSubtype="0" fill="hold" grpId="0" nodeType="withEffect">
                                  <p:stCondLst>
                                    <p:cond delay="0"/>
                                  </p:stCondLst>
                                  <p:childTnLst>
                                    <p:animClr clrSpc="hsl" dir="cw">
                                      <p:cBhvr override="childStyle">
                                        <p:cTn id="91" dur="500" fill="hold"/>
                                        <p:tgtEl>
                                          <p:spTgt spid="9">
                                            <p:graphicEl>
                                              <a:dgm id="{7DEAD9B9-9835-FD40-A926-6A90AF5396D9}"/>
                                            </p:graphicEl>
                                          </p:spTgt>
                                        </p:tgtEl>
                                        <p:attrNameLst>
                                          <p:attrName>style.color</p:attrName>
                                        </p:attrNameLst>
                                      </p:cBhvr>
                                      <p:by>
                                        <p:hsl h="0" s="-70588" l="0"/>
                                      </p:by>
                                    </p:animClr>
                                    <p:animClr clrSpc="hsl" dir="cw">
                                      <p:cBhvr>
                                        <p:cTn id="92" dur="500" fill="hold"/>
                                        <p:tgtEl>
                                          <p:spTgt spid="9">
                                            <p:graphicEl>
                                              <a:dgm id="{7DEAD9B9-9835-FD40-A926-6A90AF5396D9}"/>
                                            </p:graphicEl>
                                          </p:spTgt>
                                        </p:tgtEl>
                                        <p:attrNameLst>
                                          <p:attrName>fillcolor</p:attrName>
                                        </p:attrNameLst>
                                      </p:cBhvr>
                                      <p:by>
                                        <p:hsl h="0" s="-70588" l="0"/>
                                      </p:by>
                                    </p:animClr>
                                    <p:animClr clrSpc="hsl" dir="cw">
                                      <p:cBhvr>
                                        <p:cTn id="93" dur="500" fill="hold"/>
                                        <p:tgtEl>
                                          <p:spTgt spid="9">
                                            <p:graphicEl>
                                              <a:dgm id="{7DEAD9B9-9835-FD40-A926-6A90AF5396D9}"/>
                                            </p:graphicEl>
                                          </p:spTgt>
                                        </p:tgtEl>
                                        <p:attrNameLst>
                                          <p:attrName>stroke.color</p:attrName>
                                        </p:attrNameLst>
                                      </p:cBhvr>
                                      <p:by>
                                        <p:hsl h="0" s="-70588" l="0"/>
                                      </p:by>
                                    </p:animClr>
                                    <p:set>
                                      <p:cBhvr>
                                        <p:cTn id="94" dur="500" fill="hold"/>
                                        <p:tgtEl>
                                          <p:spTgt spid="9">
                                            <p:graphicEl>
                                              <a:dgm id="{7DEAD9B9-9835-FD40-A926-6A90AF5396D9}"/>
                                            </p:graphicEl>
                                          </p:spTgt>
                                        </p:tgtEl>
                                        <p:attrNameLst>
                                          <p:attrName>fill.type</p:attrName>
                                        </p:attrNameLst>
                                      </p:cBhvr>
                                      <p:to>
                                        <p:strVal val="solid"/>
                                      </p:to>
                                    </p:set>
                                  </p:childTnLst>
                                </p:cTn>
                              </p:par>
                              <p:par>
                                <p:cTn id="95" presetID="25" presetClass="emph" presetSubtype="0" fill="hold" grpId="0" nodeType="withEffect">
                                  <p:stCondLst>
                                    <p:cond delay="0"/>
                                  </p:stCondLst>
                                  <p:childTnLst>
                                    <p:animClr clrSpc="hsl" dir="cw">
                                      <p:cBhvr override="childStyle">
                                        <p:cTn id="96" dur="500" fill="hold"/>
                                        <p:tgtEl>
                                          <p:spTgt spid="9">
                                            <p:graphicEl>
                                              <a:dgm id="{7CCE78E2-60AA-E847-80F1-CED0FC1AE635}"/>
                                            </p:graphicEl>
                                          </p:spTgt>
                                        </p:tgtEl>
                                        <p:attrNameLst>
                                          <p:attrName>style.color</p:attrName>
                                        </p:attrNameLst>
                                      </p:cBhvr>
                                      <p:by>
                                        <p:hsl h="0" s="-70588" l="0"/>
                                      </p:by>
                                    </p:animClr>
                                    <p:animClr clrSpc="hsl" dir="cw">
                                      <p:cBhvr>
                                        <p:cTn id="97" dur="500" fill="hold"/>
                                        <p:tgtEl>
                                          <p:spTgt spid="9">
                                            <p:graphicEl>
                                              <a:dgm id="{7CCE78E2-60AA-E847-80F1-CED0FC1AE635}"/>
                                            </p:graphicEl>
                                          </p:spTgt>
                                        </p:tgtEl>
                                        <p:attrNameLst>
                                          <p:attrName>fillcolor</p:attrName>
                                        </p:attrNameLst>
                                      </p:cBhvr>
                                      <p:by>
                                        <p:hsl h="0" s="-70588" l="0"/>
                                      </p:by>
                                    </p:animClr>
                                    <p:animClr clrSpc="hsl" dir="cw">
                                      <p:cBhvr>
                                        <p:cTn id="98" dur="500" fill="hold"/>
                                        <p:tgtEl>
                                          <p:spTgt spid="9">
                                            <p:graphicEl>
                                              <a:dgm id="{7CCE78E2-60AA-E847-80F1-CED0FC1AE635}"/>
                                            </p:graphicEl>
                                          </p:spTgt>
                                        </p:tgtEl>
                                        <p:attrNameLst>
                                          <p:attrName>stroke.color</p:attrName>
                                        </p:attrNameLst>
                                      </p:cBhvr>
                                      <p:by>
                                        <p:hsl h="0" s="-70588" l="0"/>
                                      </p:by>
                                    </p:animClr>
                                    <p:set>
                                      <p:cBhvr>
                                        <p:cTn id="99" dur="500" fill="hold"/>
                                        <p:tgtEl>
                                          <p:spTgt spid="9">
                                            <p:graphicEl>
                                              <a:dgm id="{7CCE78E2-60AA-E847-80F1-CED0FC1AE635}"/>
                                            </p:graphicEl>
                                          </p:spTgt>
                                        </p:tgtEl>
                                        <p:attrNameLst>
                                          <p:attrName>fill.type</p:attrName>
                                        </p:attrNameLst>
                                      </p:cBhvr>
                                      <p:to>
                                        <p:strVal val="solid"/>
                                      </p:to>
                                    </p:set>
                                  </p:childTnLst>
                                </p:cTn>
                              </p:par>
                              <p:par>
                                <p:cTn id="100" presetID="25" presetClass="emph" presetSubtype="0" fill="hold" grpId="0" nodeType="withEffect">
                                  <p:stCondLst>
                                    <p:cond delay="0"/>
                                  </p:stCondLst>
                                  <p:childTnLst>
                                    <p:animClr clrSpc="hsl" dir="cw">
                                      <p:cBhvr override="childStyle">
                                        <p:cTn id="101" dur="500" fill="hold"/>
                                        <p:tgtEl>
                                          <p:spTgt spid="9">
                                            <p:graphicEl>
                                              <a:dgm id="{67D885EE-77E6-5649-BC38-E033677C550D}"/>
                                            </p:graphicEl>
                                          </p:spTgt>
                                        </p:tgtEl>
                                        <p:attrNameLst>
                                          <p:attrName>style.color</p:attrName>
                                        </p:attrNameLst>
                                      </p:cBhvr>
                                      <p:by>
                                        <p:hsl h="0" s="-70588" l="0"/>
                                      </p:by>
                                    </p:animClr>
                                    <p:animClr clrSpc="hsl" dir="cw">
                                      <p:cBhvr>
                                        <p:cTn id="102" dur="500" fill="hold"/>
                                        <p:tgtEl>
                                          <p:spTgt spid="9">
                                            <p:graphicEl>
                                              <a:dgm id="{67D885EE-77E6-5649-BC38-E033677C550D}"/>
                                            </p:graphicEl>
                                          </p:spTgt>
                                        </p:tgtEl>
                                        <p:attrNameLst>
                                          <p:attrName>fillcolor</p:attrName>
                                        </p:attrNameLst>
                                      </p:cBhvr>
                                      <p:by>
                                        <p:hsl h="0" s="-70588" l="0"/>
                                      </p:by>
                                    </p:animClr>
                                    <p:animClr clrSpc="hsl" dir="cw">
                                      <p:cBhvr>
                                        <p:cTn id="103" dur="500" fill="hold"/>
                                        <p:tgtEl>
                                          <p:spTgt spid="9">
                                            <p:graphicEl>
                                              <a:dgm id="{67D885EE-77E6-5649-BC38-E033677C550D}"/>
                                            </p:graphicEl>
                                          </p:spTgt>
                                        </p:tgtEl>
                                        <p:attrNameLst>
                                          <p:attrName>stroke.color</p:attrName>
                                        </p:attrNameLst>
                                      </p:cBhvr>
                                      <p:by>
                                        <p:hsl h="0" s="-70588" l="0"/>
                                      </p:by>
                                    </p:animClr>
                                    <p:set>
                                      <p:cBhvr>
                                        <p:cTn id="104" dur="500" fill="hold"/>
                                        <p:tgtEl>
                                          <p:spTgt spid="9">
                                            <p:graphicEl>
                                              <a:dgm id="{67D885EE-77E6-5649-BC38-E033677C550D}"/>
                                            </p:graphicEl>
                                          </p:spTgt>
                                        </p:tgtEl>
                                        <p:attrNameLst>
                                          <p:attrName>fill.type</p:attrName>
                                        </p:attrNameLst>
                                      </p:cBhvr>
                                      <p:to>
                                        <p:strVal val="solid"/>
                                      </p:to>
                                    </p:set>
                                  </p:childTnLst>
                                </p:cTn>
                              </p:par>
                              <p:par>
                                <p:cTn id="105" presetID="25" presetClass="emph" presetSubtype="0" fill="hold" grpId="0" nodeType="withEffect">
                                  <p:stCondLst>
                                    <p:cond delay="0"/>
                                  </p:stCondLst>
                                  <p:childTnLst>
                                    <p:animClr clrSpc="hsl" dir="cw">
                                      <p:cBhvr override="childStyle">
                                        <p:cTn id="106" dur="500" fill="hold"/>
                                        <p:tgtEl>
                                          <p:spTgt spid="9">
                                            <p:graphicEl>
                                              <a:dgm id="{245F768C-D5F1-8B48-A660-9020D1AC325B}"/>
                                            </p:graphicEl>
                                          </p:spTgt>
                                        </p:tgtEl>
                                        <p:attrNameLst>
                                          <p:attrName>style.color</p:attrName>
                                        </p:attrNameLst>
                                      </p:cBhvr>
                                      <p:by>
                                        <p:hsl h="0" s="-70588" l="0"/>
                                      </p:by>
                                    </p:animClr>
                                    <p:animClr clrSpc="hsl" dir="cw">
                                      <p:cBhvr>
                                        <p:cTn id="107" dur="500" fill="hold"/>
                                        <p:tgtEl>
                                          <p:spTgt spid="9">
                                            <p:graphicEl>
                                              <a:dgm id="{245F768C-D5F1-8B48-A660-9020D1AC325B}"/>
                                            </p:graphicEl>
                                          </p:spTgt>
                                        </p:tgtEl>
                                        <p:attrNameLst>
                                          <p:attrName>fillcolor</p:attrName>
                                        </p:attrNameLst>
                                      </p:cBhvr>
                                      <p:by>
                                        <p:hsl h="0" s="-70588" l="0"/>
                                      </p:by>
                                    </p:animClr>
                                    <p:animClr clrSpc="hsl" dir="cw">
                                      <p:cBhvr>
                                        <p:cTn id="108" dur="500" fill="hold"/>
                                        <p:tgtEl>
                                          <p:spTgt spid="9">
                                            <p:graphicEl>
                                              <a:dgm id="{245F768C-D5F1-8B48-A660-9020D1AC325B}"/>
                                            </p:graphicEl>
                                          </p:spTgt>
                                        </p:tgtEl>
                                        <p:attrNameLst>
                                          <p:attrName>stroke.color</p:attrName>
                                        </p:attrNameLst>
                                      </p:cBhvr>
                                      <p:by>
                                        <p:hsl h="0" s="-70588" l="0"/>
                                      </p:by>
                                    </p:animClr>
                                    <p:set>
                                      <p:cBhvr>
                                        <p:cTn id="109" dur="500" fill="hold"/>
                                        <p:tgtEl>
                                          <p:spTgt spid="9">
                                            <p:graphicEl>
                                              <a:dgm id="{245F768C-D5F1-8B48-A660-9020D1AC325B}"/>
                                            </p:graphicEl>
                                          </p:spTgt>
                                        </p:tgtEl>
                                        <p:attrNameLst>
                                          <p:attrName>fill.type</p:attrName>
                                        </p:attrNameLst>
                                      </p:cBhvr>
                                      <p:to>
                                        <p:strVal val="solid"/>
                                      </p:to>
                                    </p:set>
                                  </p:childTnLst>
                                </p:cTn>
                              </p:par>
                              <p:par>
                                <p:cTn id="110" presetID="25" presetClass="emph" presetSubtype="0" fill="hold" grpId="0" nodeType="withEffect">
                                  <p:stCondLst>
                                    <p:cond delay="0"/>
                                  </p:stCondLst>
                                  <p:childTnLst>
                                    <p:animClr clrSpc="hsl" dir="cw">
                                      <p:cBhvr override="childStyle">
                                        <p:cTn id="111" dur="500" fill="hold"/>
                                        <p:tgtEl>
                                          <p:spTgt spid="9">
                                            <p:graphicEl>
                                              <a:dgm id="{57C9259D-9D8A-AA44-A22A-61C37E5A3D41}"/>
                                            </p:graphicEl>
                                          </p:spTgt>
                                        </p:tgtEl>
                                        <p:attrNameLst>
                                          <p:attrName>style.color</p:attrName>
                                        </p:attrNameLst>
                                      </p:cBhvr>
                                      <p:by>
                                        <p:hsl h="0" s="-70588" l="0"/>
                                      </p:by>
                                    </p:animClr>
                                    <p:animClr clrSpc="hsl" dir="cw">
                                      <p:cBhvr>
                                        <p:cTn id="112" dur="500" fill="hold"/>
                                        <p:tgtEl>
                                          <p:spTgt spid="9">
                                            <p:graphicEl>
                                              <a:dgm id="{57C9259D-9D8A-AA44-A22A-61C37E5A3D41}"/>
                                            </p:graphicEl>
                                          </p:spTgt>
                                        </p:tgtEl>
                                        <p:attrNameLst>
                                          <p:attrName>fillcolor</p:attrName>
                                        </p:attrNameLst>
                                      </p:cBhvr>
                                      <p:by>
                                        <p:hsl h="0" s="-70588" l="0"/>
                                      </p:by>
                                    </p:animClr>
                                    <p:animClr clrSpc="hsl" dir="cw">
                                      <p:cBhvr>
                                        <p:cTn id="113" dur="500" fill="hold"/>
                                        <p:tgtEl>
                                          <p:spTgt spid="9">
                                            <p:graphicEl>
                                              <a:dgm id="{57C9259D-9D8A-AA44-A22A-61C37E5A3D41}"/>
                                            </p:graphicEl>
                                          </p:spTgt>
                                        </p:tgtEl>
                                        <p:attrNameLst>
                                          <p:attrName>stroke.color</p:attrName>
                                        </p:attrNameLst>
                                      </p:cBhvr>
                                      <p:by>
                                        <p:hsl h="0" s="-70588" l="0"/>
                                      </p:by>
                                    </p:animClr>
                                    <p:set>
                                      <p:cBhvr>
                                        <p:cTn id="114" dur="500" fill="hold"/>
                                        <p:tgtEl>
                                          <p:spTgt spid="9">
                                            <p:graphicEl>
                                              <a:dgm id="{57C9259D-9D8A-AA44-A22A-61C37E5A3D41}"/>
                                            </p:graphicEl>
                                          </p:spTgt>
                                        </p:tgtEl>
                                        <p:attrNameLst>
                                          <p:attrName>fill.type</p:attrName>
                                        </p:attrNameLst>
                                      </p:cBhvr>
                                      <p:to>
                                        <p:strVal val="solid"/>
                                      </p:to>
                                    </p:set>
                                  </p:childTnLst>
                                </p:cTn>
                              </p:par>
                              <p:par>
                                <p:cTn id="115" presetID="25" presetClass="emph" presetSubtype="0" fill="hold" grpId="0" nodeType="withEffect">
                                  <p:stCondLst>
                                    <p:cond delay="0"/>
                                  </p:stCondLst>
                                  <p:childTnLst>
                                    <p:animClr clrSpc="hsl" dir="cw">
                                      <p:cBhvr override="childStyle">
                                        <p:cTn id="116" dur="500" fill="hold"/>
                                        <p:tgtEl>
                                          <p:spTgt spid="9">
                                            <p:graphicEl>
                                              <a:dgm id="{90704D66-A99D-F441-BC43-9D061ED344CF}"/>
                                            </p:graphicEl>
                                          </p:spTgt>
                                        </p:tgtEl>
                                        <p:attrNameLst>
                                          <p:attrName>style.color</p:attrName>
                                        </p:attrNameLst>
                                      </p:cBhvr>
                                      <p:by>
                                        <p:hsl h="0" s="-70588" l="0"/>
                                      </p:by>
                                    </p:animClr>
                                    <p:animClr clrSpc="hsl" dir="cw">
                                      <p:cBhvr>
                                        <p:cTn id="117" dur="500" fill="hold"/>
                                        <p:tgtEl>
                                          <p:spTgt spid="9">
                                            <p:graphicEl>
                                              <a:dgm id="{90704D66-A99D-F441-BC43-9D061ED344CF}"/>
                                            </p:graphicEl>
                                          </p:spTgt>
                                        </p:tgtEl>
                                        <p:attrNameLst>
                                          <p:attrName>fillcolor</p:attrName>
                                        </p:attrNameLst>
                                      </p:cBhvr>
                                      <p:by>
                                        <p:hsl h="0" s="-70588" l="0"/>
                                      </p:by>
                                    </p:animClr>
                                    <p:animClr clrSpc="hsl" dir="cw">
                                      <p:cBhvr>
                                        <p:cTn id="118" dur="500" fill="hold"/>
                                        <p:tgtEl>
                                          <p:spTgt spid="9">
                                            <p:graphicEl>
                                              <a:dgm id="{90704D66-A99D-F441-BC43-9D061ED344CF}"/>
                                            </p:graphicEl>
                                          </p:spTgt>
                                        </p:tgtEl>
                                        <p:attrNameLst>
                                          <p:attrName>stroke.color</p:attrName>
                                        </p:attrNameLst>
                                      </p:cBhvr>
                                      <p:by>
                                        <p:hsl h="0" s="-70588" l="0"/>
                                      </p:by>
                                    </p:animClr>
                                    <p:set>
                                      <p:cBhvr>
                                        <p:cTn id="119" dur="500" fill="hold"/>
                                        <p:tgtEl>
                                          <p:spTgt spid="9">
                                            <p:graphicEl>
                                              <a:dgm id="{90704D66-A99D-F441-BC43-9D061ED344CF}"/>
                                            </p:graphicEl>
                                          </p:spTgt>
                                        </p:tgtEl>
                                        <p:attrNameLst>
                                          <p:attrName>fill.type</p:attrName>
                                        </p:attrNameLst>
                                      </p:cBhvr>
                                      <p:to>
                                        <p:strVal val="solid"/>
                                      </p:to>
                                    </p:set>
                                  </p:childTnLst>
                                </p:cTn>
                              </p:par>
                              <p:par>
                                <p:cTn id="120" presetID="25" presetClass="emph" presetSubtype="0" fill="hold" grpId="0" nodeType="withEffect">
                                  <p:stCondLst>
                                    <p:cond delay="0"/>
                                  </p:stCondLst>
                                  <p:childTnLst>
                                    <p:animClr clrSpc="hsl" dir="cw">
                                      <p:cBhvr override="childStyle">
                                        <p:cTn id="121" dur="500" fill="hold"/>
                                        <p:tgtEl>
                                          <p:spTgt spid="9">
                                            <p:graphicEl>
                                              <a:dgm id="{316CA74A-B59C-CB4B-A9AD-61ED86E5B242}"/>
                                            </p:graphicEl>
                                          </p:spTgt>
                                        </p:tgtEl>
                                        <p:attrNameLst>
                                          <p:attrName>style.color</p:attrName>
                                        </p:attrNameLst>
                                      </p:cBhvr>
                                      <p:by>
                                        <p:hsl h="0" s="-70588" l="0"/>
                                      </p:by>
                                    </p:animClr>
                                    <p:animClr clrSpc="hsl" dir="cw">
                                      <p:cBhvr>
                                        <p:cTn id="122" dur="500" fill="hold"/>
                                        <p:tgtEl>
                                          <p:spTgt spid="9">
                                            <p:graphicEl>
                                              <a:dgm id="{316CA74A-B59C-CB4B-A9AD-61ED86E5B242}"/>
                                            </p:graphicEl>
                                          </p:spTgt>
                                        </p:tgtEl>
                                        <p:attrNameLst>
                                          <p:attrName>fillcolor</p:attrName>
                                        </p:attrNameLst>
                                      </p:cBhvr>
                                      <p:by>
                                        <p:hsl h="0" s="-70588" l="0"/>
                                      </p:by>
                                    </p:animClr>
                                    <p:animClr clrSpc="hsl" dir="cw">
                                      <p:cBhvr>
                                        <p:cTn id="123" dur="500" fill="hold"/>
                                        <p:tgtEl>
                                          <p:spTgt spid="9">
                                            <p:graphicEl>
                                              <a:dgm id="{316CA74A-B59C-CB4B-A9AD-61ED86E5B242}"/>
                                            </p:graphicEl>
                                          </p:spTgt>
                                        </p:tgtEl>
                                        <p:attrNameLst>
                                          <p:attrName>stroke.color</p:attrName>
                                        </p:attrNameLst>
                                      </p:cBhvr>
                                      <p:by>
                                        <p:hsl h="0" s="-70588" l="0"/>
                                      </p:by>
                                    </p:animClr>
                                    <p:set>
                                      <p:cBhvr>
                                        <p:cTn id="124" dur="500" fill="hold"/>
                                        <p:tgtEl>
                                          <p:spTgt spid="9">
                                            <p:graphicEl>
                                              <a:dgm id="{316CA74A-B59C-CB4B-A9AD-61ED86E5B242}"/>
                                            </p:graphicEl>
                                          </p:spTgt>
                                        </p:tgtEl>
                                        <p:attrNameLst>
                                          <p:attrName>fill.type</p:attrName>
                                        </p:attrNameLst>
                                      </p:cBhvr>
                                      <p:to>
                                        <p:strVal val="solid"/>
                                      </p:to>
                                    </p:set>
                                  </p:childTnLst>
                                </p:cTn>
                              </p:par>
                              <p:par>
                                <p:cTn id="125" presetID="25" presetClass="emph" presetSubtype="0" fill="hold" grpId="0" nodeType="withEffect">
                                  <p:stCondLst>
                                    <p:cond delay="0"/>
                                  </p:stCondLst>
                                  <p:childTnLst>
                                    <p:animClr clrSpc="hsl" dir="cw">
                                      <p:cBhvr override="childStyle">
                                        <p:cTn id="126" dur="500" fill="hold"/>
                                        <p:tgtEl>
                                          <p:spTgt spid="9">
                                            <p:graphicEl>
                                              <a:dgm id="{72A41DEF-C076-4541-AFAE-CE66D5D3C415}"/>
                                            </p:graphicEl>
                                          </p:spTgt>
                                        </p:tgtEl>
                                        <p:attrNameLst>
                                          <p:attrName>style.color</p:attrName>
                                        </p:attrNameLst>
                                      </p:cBhvr>
                                      <p:by>
                                        <p:hsl h="0" s="-70588" l="0"/>
                                      </p:by>
                                    </p:animClr>
                                    <p:animClr clrSpc="hsl" dir="cw">
                                      <p:cBhvr>
                                        <p:cTn id="127" dur="500" fill="hold"/>
                                        <p:tgtEl>
                                          <p:spTgt spid="9">
                                            <p:graphicEl>
                                              <a:dgm id="{72A41DEF-C076-4541-AFAE-CE66D5D3C415}"/>
                                            </p:graphicEl>
                                          </p:spTgt>
                                        </p:tgtEl>
                                        <p:attrNameLst>
                                          <p:attrName>fillcolor</p:attrName>
                                        </p:attrNameLst>
                                      </p:cBhvr>
                                      <p:by>
                                        <p:hsl h="0" s="-70588" l="0"/>
                                      </p:by>
                                    </p:animClr>
                                    <p:animClr clrSpc="hsl" dir="cw">
                                      <p:cBhvr>
                                        <p:cTn id="128" dur="500" fill="hold"/>
                                        <p:tgtEl>
                                          <p:spTgt spid="9">
                                            <p:graphicEl>
                                              <a:dgm id="{72A41DEF-C076-4541-AFAE-CE66D5D3C415}"/>
                                            </p:graphicEl>
                                          </p:spTgt>
                                        </p:tgtEl>
                                        <p:attrNameLst>
                                          <p:attrName>stroke.color</p:attrName>
                                        </p:attrNameLst>
                                      </p:cBhvr>
                                      <p:by>
                                        <p:hsl h="0" s="-70588" l="0"/>
                                      </p:by>
                                    </p:animClr>
                                    <p:set>
                                      <p:cBhvr>
                                        <p:cTn id="129" dur="500" fill="hold"/>
                                        <p:tgtEl>
                                          <p:spTgt spid="9">
                                            <p:graphicEl>
                                              <a:dgm id="{72A41DEF-C076-4541-AFAE-CE66D5D3C415}"/>
                                            </p:graphicEl>
                                          </p:spTgt>
                                        </p:tgtEl>
                                        <p:attrNameLst>
                                          <p:attrName>fill.type</p:attrName>
                                        </p:attrNameLst>
                                      </p:cBhvr>
                                      <p:to>
                                        <p:strVal val="solid"/>
                                      </p:to>
                                    </p:set>
                                  </p:childTnLst>
                                </p:cTn>
                              </p:par>
                              <p:par>
                                <p:cTn id="130" presetID="25" presetClass="emph" presetSubtype="0" fill="hold" grpId="0" nodeType="withEffect">
                                  <p:stCondLst>
                                    <p:cond delay="0"/>
                                  </p:stCondLst>
                                  <p:childTnLst>
                                    <p:animClr clrSpc="hsl" dir="cw">
                                      <p:cBhvr override="childStyle">
                                        <p:cTn id="131" dur="500" fill="hold"/>
                                        <p:tgtEl>
                                          <p:spTgt spid="9">
                                            <p:graphicEl>
                                              <a:dgm id="{70E4D071-1653-234C-99ED-71F398491BAB}"/>
                                            </p:graphicEl>
                                          </p:spTgt>
                                        </p:tgtEl>
                                        <p:attrNameLst>
                                          <p:attrName>style.color</p:attrName>
                                        </p:attrNameLst>
                                      </p:cBhvr>
                                      <p:by>
                                        <p:hsl h="0" s="-70588" l="0"/>
                                      </p:by>
                                    </p:animClr>
                                    <p:animClr clrSpc="hsl" dir="cw">
                                      <p:cBhvr>
                                        <p:cTn id="132" dur="500" fill="hold"/>
                                        <p:tgtEl>
                                          <p:spTgt spid="9">
                                            <p:graphicEl>
                                              <a:dgm id="{70E4D071-1653-234C-99ED-71F398491BAB}"/>
                                            </p:graphicEl>
                                          </p:spTgt>
                                        </p:tgtEl>
                                        <p:attrNameLst>
                                          <p:attrName>fillcolor</p:attrName>
                                        </p:attrNameLst>
                                      </p:cBhvr>
                                      <p:by>
                                        <p:hsl h="0" s="-70588" l="0"/>
                                      </p:by>
                                    </p:animClr>
                                    <p:animClr clrSpc="hsl" dir="cw">
                                      <p:cBhvr>
                                        <p:cTn id="133" dur="500" fill="hold"/>
                                        <p:tgtEl>
                                          <p:spTgt spid="9">
                                            <p:graphicEl>
                                              <a:dgm id="{70E4D071-1653-234C-99ED-71F398491BAB}"/>
                                            </p:graphicEl>
                                          </p:spTgt>
                                        </p:tgtEl>
                                        <p:attrNameLst>
                                          <p:attrName>stroke.color</p:attrName>
                                        </p:attrNameLst>
                                      </p:cBhvr>
                                      <p:by>
                                        <p:hsl h="0" s="-70588" l="0"/>
                                      </p:by>
                                    </p:animClr>
                                    <p:set>
                                      <p:cBhvr>
                                        <p:cTn id="134" dur="500" fill="hold"/>
                                        <p:tgtEl>
                                          <p:spTgt spid="9">
                                            <p:graphicEl>
                                              <a:dgm id="{70E4D071-1653-234C-99ED-71F398491BAB}"/>
                                            </p:graphicEl>
                                          </p:spTgt>
                                        </p:tgtEl>
                                        <p:attrNameLst>
                                          <p:attrName>fill.type</p:attrName>
                                        </p:attrNameLst>
                                      </p:cBhvr>
                                      <p:to>
                                        <p:strVal val="solid"/>
                                      </p:to>
                                    </p:set>
                                  </p:childTnLst>
                                </p:cTn>
                              </p:par>
                              <p:par>
                                <p:cTn id="135" presetID="25" presetClass="emph" presetSubtype="0" fill="hold" grpId="0" nodeType="withEffect">
                                  <p:stCondLst>
                                    <p:cond delay="0"/>
                                  </p:stCondLst>
                                  <p:childTnLst>
                                    <p:animClr clrSpc="hsl" dir="cw">
                                      <p:cBhvr override="childStyle">
                                        <p:cTn id="136" dur="500" fill="hold"/>
                                        <p:tgtEl>
                                          <p:spTgt spid="9">
                                            <p:graphicEl>
                                              <a:dgm id="{CD2C2333-460C-2B43-A11F-F53D85CA7BE3}"/>
                                            </p:graphicEl>
                                          </p:spTgt>
                                        </p:tgtEl>
                                        <p:attrNameLst>
                                          <p:attrName>style.color</p:attrName>
                                        </p:attrNameLst>
                                      </p:cBhvr>
                                      <p:by>
                                        <p:hsl h="0" s="-70588" l="0"/>
                                      </p:by>
                                    </p:animClr>
                                    <p:animClr clrSpc="hsl" dir="cw">
                                      <p:cBhvr>
                                        <p:cTn id="137" dur="500" fill="hold"/>
                                        <p:tgtEl>
                                          <p:spTgt spid="9">
                                            <p:graphicEl>
                                              <a:dgm id="{CD2C2333-460C-2B43-A11F-F53D85CA7BE3}"/>
                                            </p:graphicEl>
                                          </p:spTgt>
                                        </p:tgtEl>
                                        <p:attrNameLst>
                                          <p:attrName>fillcolor</p:attrName>
                                        </p:attrNameLst>
                                      </p:cBhvr>
                                      <p:by>
                                        <p:hsl h="0" s="-70588" l="0"/>
                                      </p:by>
                                    </p:animClr>
                                    <p:animClr clrSpc="hsl" dir="cw">
                                      <p:cBhvr>
                                        <p:cTn id="138" dur="500" fill="hold"/>
                                        <p:tgtEl>
                                          <p:spTgt spid="9">
                                            <p:graphicEl>
                                              <a:dgm id="{CD2C2333-460C-2B43-A11F-F53D85CA7BE3}"/>
                                            </p:graphicEl>
                                          </p:spTgt>
                                        </p:tgtEl>
                                        <p:attrNameLst>
                                          <p:attrName>stroke.color</p:attrName>
                                        </p:attrNameLst>
                                      </p:cBhvr>
                                      <p:by>
                                        <p:hsl h="0" s="-70588" l="0"/>
                                      </p:by>
                                    </p:animClr>
                                    <p:set>
                                      <p:cBhvr>
                                        <p:cTn id="139" dur="500" fill="hold"/>
                                        <p:tgtEl>
                                          <p:spTgt spid="9">
                                            <p:graphicEl>
                                              <a:dgm id="{CD2C2333-460C-2B43-A11F-F53D85CA7BE3}"/>
                                            </p:graphicEl>
                                          </p:spTgt>
                                        </p:tgtEl>
                                        <p:attrNameLst>
                                          <p:attrName>fill.type</p:attrName>
                                        </p:attrNameLst>
                                      </p:cBhvr>
                                      <p:to>
                                        <p:strVal val="solid"/>
                                      </p:to>
                                    </p:set>
                                  </p:childTnLst>
                                </p:cTn>
                              </p:par>
                              <p:par>
                                <p:cTn id="140" presetID="25" presetClass="emph" presetSubtype="0" fill="hold" grpId="0" nodeType="withEffect">
                                  <p:stCondLst>
                                    <p:cond delay="0"/>
                                  </p:stCondLst>
                                  <p:childTnLst>
                                    <p:animClr clrSpc="hsl" dir="cw">
                                      <p:cBhvr override="childStyle">
                                        <p:cTn id="141" dur="500" fill="hold"/>
                                        <p:tgtEl>
                                          <p:spTgt spid="9">
                                            <p:graphicEl>
                                              <a:dgm id="{9033A923-545E-BA4C-B567-04C303ADFCD9}"/>
                                            </p:graphicEl>
                                          </p:spTgt>
                                        </p:tgtEl>
                                        <p:attrNameLst>
                                          <p:attrName>style.color</p:attrName>
                                        </p:attrNameLst>
                                      </p:cBhvr>
                                      <p:by>
                                        <p:hsl h="0" s="-70588" l="0"/>
                                      </p:by>
                                    </p:animClr>
                                    <p:animClr clrSpc="hsl" dir="cw">
                                      <p:cBhvr>
                                        <p:cTn id="142" dur="500" fill="hold"/>
                                        <p:tgtEl>
                                          <p:spTgt spid="9">
                                            <p:graphicEl>
                                              <a:dgm id="{9033A923-545E-BA4C-B567-04C303ADFCD9}"/>
                                            </p:graphicEl>
                                          </p:spTgt>
                                        </p:tgtEl>
                                        <p:attrNameLst>
                                          <p:attrName>fillcolor</p:attrName>
                                        </p:attrNameLst>
                                      </p:cBhvr>
                                      <p:by>
                                        <p:hsl h="0" s="-70588" l="0"/>
                                      </p:by>
                                    </p:animClr>
                                    <p:animClr clrSpc="hsl" dir="cw">
                                      <p:cBhvr>
                                        <p:cTn id="143" dur="500" fill="hold"/>
                                        <p:tgtEl>
                                          <p:spTgt spid="9">
                                            <p:graphicEl>
                                              <a:dgm id="{9033A923-545E-BA4C-B567-04C303ADFCD9}"/>
                                            </p:graphicEl>
                                          </p:spTgt>
                                        </p:tgtEl>
                                        <p:attrNameLst>
                                          <p:attrName>stroke.color</p:attrName>
                                        </p:attrNameLst>
                                      </p:cBhvr>
                                      <p:by>
                                        <p:hsl h="0" s="-70588" l="0"/>
                                      </p:by>
                                    </p:animClr>
                                    <p:set>
                                      <p:cBhvr>
                                        <p:cTn id="144" dur="500" fill="hold"/>
                                        <p:tgtEl>
                                          <p:spTgt spid="9">
                                            <p:graphicEl>
                                              <a:dgm id="{9033A923-545E-BA4C-B567-04C303ADFCD9}"/>
                                            </p:graphicEl>
                                          </p:spTgt>
                                        </p:tgtEl>
                                        <p:attrNameLst>
                                          <p:attrName>fill.type</p:attrName>
                                        </p:attrNameLst>
                                      </p:cBhvr>
                                      <p:to>
                                        <p:strVal val="solid"/>
                                      </p:to>
                                    </p:set>
                                  </p:childTnLst>
                                </p:cTn>
                              </p:par>
                              <p:par>
                                <p:cTn id="145" presetID="25" presetClass="emph" presetSubtype="0" fill="hold" grpId="0" nodeType="withEffect">
                                  <p:stCondLst>
                                    <p:cond delay="0"/>
                                  </p:stCondLst>
                                  <p:childTnLst>
                                    <p:animClr clrSpc="hsl" dir="cw">
                                      <p:cBhvr override="childStyle">
                                        <p:cTn id="146" dur="500" fill="hold"/>
                                        <p:tgtEl>
                                          <p:spTgt spid="9">
                                            <p:graphicEl>
                                              <a:dgm id="{FE61B97E-162C-2F4E-A272-D0E87B44509C}"/>
                                            </p:graphicEl>
                                          </p:spTgt>
                                        </p:tgtEl>
                                        <p:attrNameLst>
                                          <p:attrName>style.color</p:attrName>
                                        </p:attrNameLst>
                                      </p:cBhvr>
                                      <p:by>
                                        <p:hsl h="0" s="-70588" l="0"/>
                                      </p:by>
                                    </p:animClr>
                                    <p:animClr clrSpc="hsl" dir="cw">
                                      <p:cBhvr>
                                        <p:cTn id="147" dur="500" fill="hold"/>
                                        <p:tgtEl>
                                          <p:spTgt spid="9">
                                            <p:graphicEl>
                                              <a:dgm id="{FE61B97E-162C-2F4E-A272-D0E87B44509C}"/>
                                            </p:graphicEl>
                                          </p:spTgt>
                                        </p:tgtEl>
                                        <p:attrNameLst>
                                          <p:attrName>fillcolor</p:attrName>
                                        </p:attrNameLst>
                                      </p:cBhvr>
                                      <p:by>
                                        <p:hsl h="0" s="-70588" l="0"/>
                                      </p:by>
                                    </p:animClr>
                                    <p:animClr clrSpc="hsl" dir="cw">
                                      <p:cBhvr>
                                        <p:cTn id="148" dur="500" fill="hold"/>
                                        <p:tgtEl>
                                          <p:spTgt spid="9">
                                            <p:graphicEl>
                                              <a:dgm id="{FE61B97E-162C-2F4E-A272-D0E87B44509C}"/>
                                            </p:graphicEl>
                                          </p:spTgt>
                                        </p:tgtEl>
                                        <p:attrNameLst>
                                          <p:attrName>stroke.color</p:attrName>
                                        </p:attrNameLst>
                                      </p:cBhvr>
                                      <p:by>
                                        <p:hsl h="0" s="-70588" l="0"/>
                                      </p:by>
                                    </p:animClr>
                                    <p:set>
                                      <p:cBhvr>
                                        <p:cTn id="149" dur="500" fill="hold"/>
                                        <p:tgtEl>
                                          <p:spTgt spid="9">
                                            <p:graphicEl>
                                              <a:dgm id="{FE61B97E-162C-2F4E-A272-D0E87B44509C}"/>
                                            </p:graphicEl>
                                          </p:spTgt>
                                        </p:tgtEl>
                                        <p:attrNameLst>
                                          <p:attrName>fill.type</p:attrName>
                                        </p:attrNameLst>
                                      </p:cBhvr>
                                      <p:to>
                                        <p:strVal val="solid"/>
                                      </p:to>
                                    </p:set>
                                  </p:childTnLst>
                                </p:cTn>
                              </p:par>
                            </p:childTnLst>
                          </p:cTn>
                        </p:par>
                      </p:childTnLst>
                    </p:cTn>
                  </p:par>
                  <p:par>
                    <p:cTn id="150" fill="hold">
                      <p:stCondLst>
                        <p:cond delay="indefinite"/>
                      </p:stCondLst>
                      <p:childTnLst>
                        <p:par>
                          <p:cTn id="151" fill="hold">
                            <p:stCondLst>
                              <p:cond delay="0"/>
                            </p:stCondLst>
                            <p:childTnLst>
                              <p:par>
                                <p:cTn id="152" presetID="20" presetClass="entr" presetSubtype="0" fill="hold" nodeType="clickEffect">
                                  <p:stCondLst>
                                    <p:cond delay="0"/>
                                  </p:stCondLst>
                                  <p:childTnLst>
                                    <p:set>
                                      <p:cBhvr>
                                        <p:cTn id="153" dur="1" fill="hold">
                                          <p:stCondLst>
                                            <p:cond delay="0"/>
                                          </p:stCondLst>
                                        </p:cTn>
                                        <p:tgtEl>
                                          <p:spTgt spid="25"/>
                                        </p:tgtEl>
                                        <p:attrNameLst>
                                          <p:attrName>style.visibility</p:attrName>
                                        </p:attrNameLst>
                                      </p:cBhvr>
                                      <p:to>
                                        <p:strVal val="visible"/>
                                      </p:to>
                                    </p:set>
                                    <p:animEffect transition="in" filter="wedge">
                                      <p:cBhvr>
                                        <p:cTn id="154" dur="2000"/>
                                        <p:tgtEl>
                                          <p:spTgt spid="25"/>
                                        </p:tgtEl>
                                      </p:cBhvr>
                                    </p:animEffect>
                                  </p:childTnLst>
                                </p:cTn>
                              </p:par>
                              <p:par>
                                <p:cTn id="155" presetID="20" presetClass="entr" presetSubtype="0" fill="hold" nodeType="withEffect">
                                  <p:stCondLst>
                                    <p:cond delay="0"/>
                                  </p:stCondLst>
                                  <p:childTnLst>
                                    <p:set>
                                      <p:cBhvr>
                                        <p:cTn id="156" dur="1" fill="hold">
                                          <p:stCondLst>
                                            <p:cond delay="0"/>
                                          </p:stCondLst>
                                        </p:cTn>
                                        <p:tgtEl>
                                          <p:spTgt spid="30"/>
                                        </p:tgtEl>
                                        <p:attrNameLst>
                                          <p:attrName>style.visibility</p:attrName>
                                        </p:attrNameLst>
                                      </p:cBhvr>
                                      <p:to>
                                        <p:strVal val="visible"/>
                                      </p:to>
                                    </p:set>
                                    <p:animEffect transition="in" filter="wedge">
                                      <p:cBhvr>
                                        <p:cTn id="157" dur="2000"/>
                                        <p:tgtEl>
                                          <p:spTgt spid="30"/>
                                        </p:tgtEl>
                                      </p:cBhvr>
                                    </p:animEffect>
                                  </p:childTnLst>
                                </p:cTn>
                              </p:par>
                            </p:childTnLst>
                          </p:cTn>
                        </p:par>
                      </p:childTnLst>
                    </p:cTn>
                  </p:par>
                  <p:par>
                    <p:cTn id="158" fill="hold">
                      <p:stCondLst>
                        <p:cond delay="indefinite"/>
                      </p:stCondLst>
                      <p:childTnLst>
                        <p:par>
                          <p:cTn id="159" fill="hold">
                            <p:stCondLst>
                              <p:cond delay="0"/>
                            </p:stCondLst>
                            <p:childTnLst>
                              <p:par>
                                <p:cTn id="160" presetID="20" presetClass="entr" presetSubtype="0" fill="hold" nodeType="clickEffect">
                                  <p:stCondLst>
                                    <p:cond delay="0"/>
                                  </p:stCondLst>
                                  <p:childTnLst>
                                    <p:set>
                                      <p:cBhvr>
                                        <p:cTn id="161" dur="1" fill="hold">
                                          <p:stCondLst>
                                            <p:cond delay="0"/>
                                          </p:stCondLst>
                                        </p:cTn>
                                        <p:tgtEl>
                                          <p:spTgt spid="22"/>
                                        </p:tgtEl>
                                        <p:attrNameLst>
                                          <p:attrName>style.visibility</p:attrName>
                                        </p:attrNameLst>
                                      </p:cBhvr>
                                      <p:to>
                                        <p:strVal val="visible"/>
                                      </p:to>
                                    </p:set>
                                    <p:animEffect transition="in" filter="wedge">
                                      <p:cBhvr>
                                        <p:cTn id="162" dur="2000"/>
                                        <p:tgtEl>
                                          <p:spTgt spid="22"/>
                                        </p:tgtEl>
                                      </p:cBhvr>
                                    </p:animEffect>
                                  </p:childTnLst>
                                </p:cTn>
                              </p:par>
                            </p:childTnLst>
                          </p:cTn>
                        </p:par>
                      </p:childTnLst>
                    </p:cTn>
                  </p:par>
                  <p:par>
                    <p:cTn id="163" fill="hold">
                      <p:stCondLst>
                        <p:cond delay="indefinite"/>
                      </p:stCondLst>
                      <p:childTnLst>
                        <p:par>
                          <p:cTn id="164" fill="hold">
                            <p:stCondLst>
                              <p:cond delay="0"/>
                            </p:stCondLst>
                            <p:childTnLst>
                              <p:par>
                                <p:cTn id="165" presetID="20" presetClass="entr" presetSubtype="0" fill="hold" nodeType="clickEffect">
                                  <p:stCondLst>
                                    <p:cond delay="0"/>
                                  </p:stCondLst>
                                  <p:childTnLst>
                                    <p:set>
                                      <p:cBhvr>
                                        <p:cTn id="166" dur="1" fill="hold">
                                          <p:stCondLst>
                                            <p:cond delay="0"/>
                                          </p:stCondLst>
                                        </p:cTn>
                                        <p:tgtEl>
                                          <p:spTgt spid="20"/>
                                        </p:tgtEl>
                                        <p:attrNameLst>
                                          <p:attrName>style.visibility</p:attrName>
                                        </p:attrNameLst>
                                      </p:cBhvr>
                                      <p:to>
                                        <p:strVal val="visible"/>
                                      </p:to>
                                    </p:set>
                                    <p:animEffect transition="in" filter="wedge">
                                      <p:cBhvr>
                                        <p:cTn id="167" dur="2000"/>
                                        <p:tgtEl>
                                          <p:spTgt spid="20"/>
                                        </p:tgtEl>
                                      </p:cBhvr>
                                    </p:animEffect>
                                  </p:childTnLst>
                                </p:cTn>
                              </p:par>
                              <p:par>
                                <p:cTn id="168" presetID="20" presetClass="entr" presetSubtype="0" fill="hold" nodeType="withEffect">
                                  <p:stCondLst>
                                    <p:cond delay="0"/>
                                  </p:stCondLst>
                                  <p:childTnLst>
                                    <p:set>
                                      <p:cBhvr>
                                        <p:cTn id="169" dur="1" fill="hold">
                                          <p:stCondLst>
                                            <p:cond delay="0"/>
                                          </p:stCondLst>
                                        </p:cTn>
                                        <p:tgtEl>
                                          <p:spTgt spid="21"/>
                                        </p:tgtEl>
                                        <p:attrNameLst>
                                          <p:attrName>style.visibility</p:attrName>
                                        </p:attrNameLst>
                                      </p:cBhvr>
                                      <p:to>
                                        <p:strVal val="visible"/>
                                      </p:to>
                                    </p:set>
                                    <p:animEffect transition="in" filter="wedge">
                                      <p:cBhvr>
                                        <p:cTn id="170" dur="2000"/>
                                        <p:tgtEl>
                                          <p:spTgt spid="21"/>
                                        </p:tgtEl>
                                      </p:cBhvr>
                                    </p:animEffect>
                                  </p:childTnLst>
                                </p:cTn>
                              </p:par>
                            </p:childTnLst>
                          </p:cTn>
                        </p:par>
                      </p:childTnLst>
                    </p:cTn>
                  </p:par>
                  <p:par>
                    <p:cTn id="171" fill="hold">
                      <p:stCondLst>
                        <p:cond delay="indefinite"/>
                      </p:stCondLst>
                      <p:childTnLst>
                        <p:par>
                          <p:cTn id="172" fill="hold">
                            <p:stCondLst>
                              <p:cond delay="0"/>
                            </p:stCondLst>
                            <p:childTnLst>
                              <p:par>
                                <p:cTn id="173" presetID="20" presetClass="entr" presetSubtype="0" fill="hold" nodeType="clickEffect">
                                  <p:stCondLst>
                                    <p:cond delay="0"/>
                                  </p:stCondLst>
                                  <p:childTnLst>
                                    <p:set>
                                      <p:cBhvr>
                                        <p:cTn id="174" dur="1" fill="hold">
                                          <p:stCondLst>
                                            <p:cond delay="0"/>
                                          </p:stCondLst>
                                        </p:cTn>
                                        <p:tgtEl>
                                          <p:spTgt spid="31"/>
                                        </p:tgtEl>
                                        <p:attrNameLst>
                                          <p:attrName>style.visibility</p:attrName>
                                        </p:attrNameLst>
                                      </p:cBhvr>
                                      <p:to>
                                        <p:strVal val="visible"/>
                                      </p:to>
                                    </p:set>
                                    <p:animEffect transition="in" filter="wedge">
                                      <p:cBhvr>
                                        <p:cTn id="175" dur="2000"/>
                                        <p:tgtEl>
                                          <p:spTgt spid="31"/>
                                        </p:tgtEl>
                                      </p:cBhvr>
                                    </p:animEffect>
                                  </p:childTnLst>
                                </p:cTn>
                              </p:par>
                            </p:childTnLst>
                          </p:cTn>
                        </p:par>
                      </p:childTnLst>
                    </p:cTn>
                  </p:par>
                  <p:par>
                    <p:cTn id="176" fill="hold">
                      <p:stCondLst>
                        <p:cond delay="indefinite"/>
                      </p:stCondLst>
                      <p:childTnLst>
                        <p:par>
                          <p:cTn id="177" fill="hold">
                            <p:stCondLst>
                              <p:cond delay="0"/>
                            </p:stCondLst>
                            <p:childTnLst>
                              <p:par>
                                <p:cTn id="178" presetID="20" presetClass="entr" presetSubtype="0" fill="hold" nodeType="clickEffect">
                                  <p:stCondLst>
                                    <p:cond delay="0"/>
                                  </p:stCondLst>
                                  <p:childTnLst>
                                    <p:set>
                                      <p:cBhvr>
                                        <p:cTn id="179" dur="1" fill="hold">
                                          <p:stCondLst>
                                            <p:cond delay="0"/>
                                          </p:stCondLst>
                                        </p:cTn>
                                        <p:tgtEl>
                                          <p:spTgt spid="23"/>
                                        </p:tgtEl>
                                        <p:attrNameLst>
                                          <p:attrName>style.visibility</p:attrName>
                                        </p:attrNameLst>
                                      </p:cBhvr>
                                      <p:to>
                                        <p:strVal val="visible"/>
                                      </p:to>
                                    </p:set>
                                    <p:animEffect transition="in" filter="wedge">
                                      <p:cBhvr>
                                        <p:cTn id="180" dur="2000"/>
                                        <p:tgtEl>
                                          <p:spTgt spid="23"/>
                                        </p:tgtEl>
                                      </p:cBhvr>
                                    </p:animEffect>
                                  </p:childTnLst>
                                </p:cTn>
                              </p:par>
                              <p:par>
                                <p:cTn id="181" presetID="20" presetClass="entr" presetSubtype="0" fill="hold" nodeType="withEffect">
                                  <p:stCondLst>
                                    <p:cond delay="0"/>
                                  </p:stCondLst>
                                  <p:childTnLst>
                                    <p:set>
                                      <p:cBhvr>
                                        <p:cTn id="182" dur="1" fill="hold">
                                          <p:stCondLst>
                                            <p:cond delay="0"/>
                                          </p:stCondLst>
                                        </p:cTn>
                                        <p:tgtEl>
                                          <p:spTgt spid="27"/>
                                        </p:tgtEl>
                                        <p:attrNameLst>
                                          <p:attrName>style.visibility</p:attrName>
                                        </p:attrNameLst>
                                      </p:cBhvr>
                                      <p:to>
                                        <p:strVal val="visible"/>
                                      </p:to>
                                    </p:set>
                                    <p:animEffect transition="in" filter="wedge">
                                      <p:cBhvr>
                                        <p:cTn id="183" dur="2000"/>
                                        <p:tgtEl>
                                          <p:spTgt spid="27"/>
                                        </p:tgtEl>
                                      </p:cBhvr>
                                    </p:animEffect>
                                  </p:childTnLst>
                                </p:cTn>
                              </p:par>
                            </p:childTnLst>
                          </p:cTn>
                        </p:par>
                      </p:childTnLst>
                    </p:cTn>
                  </p:par>
                  <p:par>
                    <p:cTn id="184" fill="hold">
                      <p:stCondLst>
                        <p:cond delay="indefinite"/>
                      </p:stCondLst>
                      <p:childTnLst>
                        <p:par>
                          <p:cTn id="185" fill="hold">
                            <p:stCondLst>
                              <p:cond delay="0"/>
                            </p:stCondLst>
                            <p:childTnLst>
                              <p:par>
                                <p:cTn id="186" presetID="20" presetClass="entr" presetSubtype="0" fill="hold" nodeType="clickEffect">
                                  <p:stCondLst>
                                    <p:cond delay="0"/>
                                  </p:stCondLst>
                                  <p:childTnLst>
                                    <p:set>
                                      <p:cBhvr>
                                        <p:cTn id="187" dur="1" fill="hold">
                                          <p:stCondLst>
                                            <p:cond delay="0"/>
                                          </p:stCondLst>
                                        </p:cTn>
                                        <p:tgtEl>
                                          <p:spTgt spid="28"/>
                                        </p:tgtEl>
                                        <p:attrNameLst>
                                          <p:attrName>style.visibility</p:attrName>
                                        </p:attrNameLst>
                                      </p:cBhvr>
                                      <p:to>
                                        <p:strVal val="visible"/>
                                      </p:to>
                                    </p:set>
                                    <p:animEffect transition="in" filter="wedge">
                                      <p:cBhvr>
                                        <p:cTn id="188" dur="2000"/>
                                        <p:tgtEl>
                                          <p:spTgt spid="28"/>
                                        </p:tgtEl>
                                      </p:cBhvr>
                                    </p:animEffect>
                                  </p:childTnLst>
                                </p:cTn>
                              </p:par>
                              <p:par>
                                <p:cTn id="189" presetID="20" presetClass="entr" presetSubtype="0" fill="hold" nodeType="withEffect">
                                  <p:stCondLst>
                                    <p:cond delay="0"/>
                                  </p:stCondLst>
                                  <p:childTnLst>
                                    <p:set>
                                      <p:cBhvr>
                                        <p:cTn id="190" dur="1" fill="hold">
                                          <p:stCondLst>
                                            <p:cond delay="0"/>
                                          </p:stCondLst>
                                        </p:cTn>
                                        <p:tgtEl>
                                          <p:spTgt spid="29"/>
                                        </p:tgtEl>
                                        <p:attrNameLst>
                                          <p:attrName>style.visibility</p:attrName>
                                        </p:attrNameLst>
                                      </p:cBhvr>
                                      <p:to>
                                        <p:strVal val="visible"/>
                                      </p:to>
                                    </p:set>
                                    <p:animEffect transition="in" filter="wedge">
                                      <p:cBhvr>
                                        <p:cTn id="191" dur="2000"/>
                                        <p:tgtEl>
                                          <p:spTgt spid="29"/>
                                        </p:tgtEl>
                                      </p:cBhvr>
                                    </p:animEffect>
                                  </p:childTnLst>
                                </p:cTn>
                              </p:par>
                            </p:childTnLst>
                          </p:cTn>
                        </p:par>
                      </p:childTnLst>
                    </p:cTn>
                  </p:par>
                  <p:par>
                    <p:cTn id="192" fill="hold">
                      <p:stCondLst>
                        <p:cond delay="indefinite"/>
                      </p:stCondLst>
                      <p:childTnLst>
                        <p:par>
                          <p:cTn id="193" fill="hold">
                            <p:stCondLst>
                              <p:cond delay="0"/>
                            </p:stCondLst>
                            <p:childTnLst>
                              <p:par>
                                <p:cTn id="194" presetID="20" presetClass="entr" presetSubtype="0" fill="hold" nodeType="clickEffect">
                                  <p:stCondLst>
                                    <p:cond delay="0"/>
                                  </p:stCondLst>
                                  <p:childTnLst>
                                    <p:set>
                                      <p:cBhvr>
                                        <p:cTn id="195" dur="1" fill="hold">
                                          <p:stCondLst>
                                            <p:cond delay="0"/>
                                          </p:stCondLst>
                                        </p:cTn>
                                        <p:tgtEl>
                                          <p:spTgt spid="26"/>
                                        </p:tgtEl>
                                        <p:attrNameLst>
                                          <p:attrName>style.visibility</p:attrName>
                                        </p:attrNameLst>
                                      </p:cBhvr>
                                      <p:to>
                                        <p:strVal val="visible"/>
                                      </p:to>
                                    </p:set>
                                    <p:animEffect transition="in" filter="wedge">
                                      <p:cBhvr>
                                        <p:cTn id="196" dur="2000"/>
                                        <p:tgtEl>
                                          <p:spTgt spid="26"/>
                                        </p:tgtEl>
                                      </p:cBhvr>
                                    </p:animEffect>
                                  </p:childTnLst>
                                </p:cTn>
                              </p:par>
                              <p:par>
                                <p:cTn id="197" presetID="20" presetClass="entr" presetSubtype="0" fill="hold" nodeType="withEffect">
                                  <p:stCondLst>
                                    <p:cond delay="0"/>
                                  </p:stCondLst>
                                  <p:childTnLst>
                                    <p:set>
                                      <p:cBhvr>
                                        <p:cTn id="198" dur="1" fill="hold">
                                          <p:stCondLst>
                                            <p:cond delay="0"/>
                                          </p:stCondLst>
                                        </p:cTn>
                                        <p:tgtEl>
                                          <p:spTgt spid="19"/>
                                        </p:tgtEl>
                                        <p:attrNameLst>
                                          <p:attrName>style.visibility</p:attrName>
                                        </p:attrNameLst>
                                      </p:cBhvr>
                                      <p:to>
                                        <p:strVal val="visible"/>
                                      </p:to>
                                    </p:set>
                                    <p:animEffect transition="in" filter="wedge">
                                      <p:cBhvr>
                                        <p:cTn id="199" dur="2000"/>
                                        <p:tgtEl>
                                          <p:spTgt spid="19"/>
                                        </p:tgtEl>
                                      </p:cBhvr>
                                    </p:animEffect>
                                  </p:childTnLst>
                                </p:cTn>
                              </p:par>
                            </p:childTnLst>
                          </p:cTn>
                        </p:par>
                      </p:childTnLst>
                    </p:cTn>
                  </p:par>
                  <p:par>
                    <p:cTn id="200" fill="hold">
                      <p:stCondLst>
                        <p:cond delay="indefinite"/>
                      </p:stCondLst>
                      <p:childTnLst>
                        <p:par>
                          <p:cTn id="201" fill="hold">
                            <p:stCondLst>
                              <p:cond delay="0"/>
                            </p:stCondLst>
                            <p:childTnLst>
                              <p:par>
                                <p:cTn id="202" presetID="20" presetClass="entr" presetSubtype="0" fill="hold" nodeType="clickEffect">
                                  <p:stCondLst>
                                    <p:cond delay="0"/>
                                  </p:stCondLst>
                                  <p:childTnLst>
                                    <p:set>
                                      <p:cBhvr>
                                        <p:cTn id="203" dur="1" fill="hold">
                                          <p:stCondLst>
                                            <p:cond delay="0"/>
                                          </p:stCondLst>
                                        </p:cTn>
                                        <p:tgtEl>
                                          <p:spTgt spid="24"/>
                                        </p:tgtEl>
                                        <p:attrNameLst>
                                          <p:attrName>style.visibility</p:attrName>
                                        </p:attrNameLst>
                                      </p:cBhvr>
                                      <p:to>
                                        <p:strVal val="visible"/>
                                      </p:to>
                                    </p:set>
                                    <p:animEffect transition="in" filter="wedge">
                                      <p:cBhvr>
                                        <p:cTn id="204" dur="2000"/>
                                        <p:tgtEl>
                                          <p:spTgt spid="24"/>
                                        </p:tgtEl>
                                      </p:cBhvr>
                                    </p:animEffect>
                                  </p:childTnLst>
                                </p:cTn>
                              </p:par>
                              <p:par>
                                <p:cTn id="205" presetID="20" presetClass="entr" presetSubtype="0" fill="hold" nodeType="withEffect">
                                  <p:stCondLst>
                                    <p:cond delay="0"/>
                                  </p:stCondLst>
                                  <p:childTnLst>
                                    <p:set>
                                      <p:cBhvr>
                                        <p:cTn id="206" dur="1" fill="hold">
                                          <p:stCondLst>
                                            <p:cond delay="0"/>
                                          </p:stCondLst>
                                        </p:cTn>
                                        <p:tgtEl>
                                          <p:spTgt spid="18"/>
                                        </p:tgtEl>
                                        <p:attrNameLst>
                                          <p:attrName>style.visibility</p:attrName>
                                        </p:attrNameLst>
                                      </p:cBhvr>
                                      <p:to>
                                        <p:strVal val="visible"/>
                                      </p:to>
                                    </p:set>
                                    <p:animEffect transition="in" filter="wedge">
                                      <p:cBhvr>
                                        <p:cTn id="207" dur="2000"/>
                                        <p:tgtEl>
                                          <p:spTgt spid="18"/>
                                        </p:tgtEl>
                                      </p:cBhvr>
                                    </p:animEffect>
                                  </p:childTnLst>
                                </p:cTn>
                              </p:par>
                            </p:childTnLst>
                          </p:cTn>
                        </p:par>
                      </p:childTnLst>
                    </p:cTn>
                  </p:par>
                  <p:par>
                    <p:cTn id="208" fill="hold">
                      <p:stCondLst>
                        <p:cond delay="indefinite"/>
                      </p:stCondLst>
                      <p:childTnLst>
                        <p:par>
                          <p:cTn id="209" fill="hold">
                            <p:stCondLst>
                              <p:cond delay="0"/>
                            </p:stCondLst>
                            <p:childTnLst>
                              <p:par>
                                <p:cTn id="210" presetID="1" presetClass="entr" presetSubtype="0" fill="hold" grpId="0" nodeType="clickEffect">
                                  <p:stCondLst>
                                    <p:cond delay="0"/>
                                  </p:stCondLst>
                                  <p:childTnLst>
                                    <p:set>
                                      <p:cBhvr>
                                        <p:cTn id="211"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p:bldSub>
          <a:bldDgm/>
        </p:bldSub>
      </p:bldGraphic>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Diagram 6"/>
          <p:cNvGraphicFramePr/>
          <p:nvPr/>
        </p:nvGraphicFramePr>
        <p:xfrm>
          <a:off x="235974" y="353961"/>
          <a:ext cx="11956025" cy="61915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TextBox 7"/>
          <p:cNvSpPr txBox="1"/>
          <p:nvPr/>
        </p:nvSpPr>
        <p:spPr>
          <a:xfrm>
            <a:off x="6675120" y="245674"/>
            <a:ext cx="2834640" cy="338554"/>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US" sz="1600" dirty="0"/>
              <a:t>Jordanous and Keller (2012)</a:t>
            </a:r>
          </a:p>
        </p:txBody>
      </p:sp>
      <p:sp>
        <p:nvSpPr>
          <p:cNvPr id="4" name="Footer Placeholder 3"/>
          <p:cNvSpPr>
            <a:spLocks noGrp="1"/>
          </p:cNvSpPr>
          <p:nvPr>
            <p:ph type="ftr" sz="quarter" idx="10"/>
          </p:nvPr>
        </p:nvSpPr>
        <p:spPr/>
        <p:txBody>
          <a:bodyPr/>
          <a:lstStyle/>
          <a:p>
            <a:r>
              <a:rPr lang="en-GB"/>
              <a:t>Evaluating the creativity of computational musicians - Anna Jordanous (University of Kent), CSMC'2017</a:t>
            </a:r>
          </a:p>
        </p:txBody>
      </p:sp>
    </p:spTree>
    <p:extLst>
      <p:ext uri="{BB962C8B-B14F-4D97-AF65-F5344CB8AC3E}">
        <p14:creationId xmlns:p14="http://schemas.microsoft.com/office/powerpoint/2010/main" val="12625611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13"/>
          <p:cNvPicPr>
            <a:picLocks noGrp="1" noChangeAspect="1"/>
          </p:cNvPicPr>
          <p:nvPr>
            <p:ph idx="1"/>
          </p:nvPr>
        </p:nvPicPr>
        <p:blipFill>
          <a:blip r:embed="rId21">
            <a:extLst>
              <a:ext uri="{28A0092B-C50C-407E-A947-70E740481C1C}">
                <a14:useLocalDpi xmlns:a14="http://schemas.microsoft.com/office/drawing/2010/main" val="0"/>
              </a:ext>
            </a:extLst>
          </a:blip>
          <a:stretch>
            <a:fillRect/>
          </a:stretch>
        </p:blipFill>
        <p:spPr>
          <a:xfrm>
            <a:off x="4953002" y="2316117"/>
            <a:ext cx="5714999" cy="3028467"/>
          </a:xfrm>
        </p:spPr>
      </p:pic>
      <p:pic>
        <p:nvPicPr>
          <p:cNvPr id="9" name="Picture 8" descr="voyager.jpg"/>
          <p:cNvPicPr>
            <a:picLocks noChangeAspect="1"/>
          </p:cNvPicPr>
          <p:nvPr/>
        </p:nvPicPr>
        <p:blipFill>
          <a:blip r:embed="rId22"/>
          <a:srcRect l="28133" t="28265" r="27867" b="28267"/>
          <a:stretch>
            <a:fillRect/>
          </a:stretch>
        </p:blipFill>
        <p:spPr bwMode="auto">
          <a:xfrm>
            <a:off x="1775460" y="1083681"/>
            <a:ext cx="1257300" cy="1241822"/>
          </a:xfrm>
          <a:prstGeom prst="rect">
            <a:avLst/>
          </a:prstGeom>
          <a:noFill/>
          <a:ln w="9525">
            <a:noFill/>
            <a:miter lim="800000"/>
            <a:headEnd/>
            <a:tailEnd/>
          </a:ln>
        </p:spPr>
      </p:pic>
      <p:pic>
        <p:nvPicPr>
          <p:cNvPr id="11" name="Picture 3" descr="GenJamLogoTiny.jpg"/>
          <p:cNvPicPr>
            <a:picLocks noChangeAspect="1"/>
          </p:cNvPicPr>
          <p:nvPr/>
        </p:nvPicPr>
        <p:blipFill>
          <a:blip r:embed="rId23"/>
          <a:srcRect/>
          <a:stretch>
            <a:fillRect/>
          </a:stretch>
        </p:blipFill>
        <p:spPr bwMode="auto">
          <a:xfrm>
            <a:off x="1659956" y="3260499"/>
            <a:ext cx="864394" cy="1258490"/>
          </a:xfrm>
          <a:prstGeom prst="rect">
            <a:avLst/>
          </a:prstGeom>
          <a:noFill/>
          <a:ln w="9525">
            <a:noFill/>
            <a:miter lim="800000"/>
            <a:headEnd/>
            <a:tailEnd/>
          </a:ln>
        </p:spPr>
      </p:pic>
      <p:pic>
        <p:nvPicPr>
          <p:cNvPr id="15" name="Picture 6" descr="brainnote.jpg"/>
          <p:cNvPicPr>
            <a:picLocks noChangeAspect="1"/>
          </p:cNvPicPr>
          <p:nvPr/>
        </p:nvPicPr>
        <p:blipFill>
          <a:blip r:embed="rId24"/>
          <a:srcRect/>
          <a:stretch>
            <a:fillRect/>
          </a:stretch>
        </p:blipFill>
        <p:spPr bwMode="auto">
          <a:xfrm>
            <a:off x="3508423" y="4008806"/>
            <a:ext cx="971550" cy="1251347"/>
          </a:xfrm>
          <a:prstGeom prst="rect">
            <a:avLst/>
          </a:prstGeom>
          <a:noFill/>
          <a:ln w="9525">
            <a:noFill/>
            <a:miter lim="800000"/>
            <a:headEnd/>
            <a:tailEnd/>
          </a:ln>
        </p:spPr>
      </p:pic>
      <p:pic>
        <p:nvPicPr>
          <p:cNvPr id="16" name="VoyagerDuo1.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25"/>
          <a:stretch>
            <a:fillRect/>
          </a:stretch>
        </p:blipFill>
        <p:spPr>
          <a:xfrm>
            <a:off x="3128012" y="1103327"/>
            <a:ext cx="411269" cy="411269"/>
          </a:xfrm>
          <a:prstGeom prst="rect">
            <a:avLst/>
          </a:prstGeom>
          <a:ln>
            <a:solidFill>
              <a:schemeClr val="accent1"/>
            </a:solidFill>
          </a:ln>
        </p:spPr>
      </p:pic>
      <p:pic>
        <p:nvPicPr>
          <p:cNvPr id="17" name="VoyagerDuo2.mp3">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25"/>
          <a:stretch>
            <a:fillRect/>
          </a:stretch>
        </p:blipFill>
        <p:spPr>
          <a:xfrm>
            <a:off x="3128012" y="1800438"/>
            <a:ext cx="411269" cy="411269"/>
          </a:xfrm>
          <a:prstGeom prst="rect">
            <a:avLst/>
          </a:prstGeom>
          <a:ln>
            <a:solidFill>
              <a:schemeClr val="accent1"/>
            </a:solidFill>
          </a:ln>
        </p:spPr>
      </p:pic>
      <p:pic>
        <p:nvPicPr>
          <p:cNvPr id="18" name="VoyagerDuo3.mp3">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25"/>
          <a:stretch>
            <a:fillRect/>
          </a:stretch>
        </p:blipFill>
        <p:spPr>
          <a:xfrm>
            <a:off x="3128012" y="2457662"/>
            <a:ext cx="411269" cy="411269"/>
          </a:xfrm>
          <a:prstGeom prst="rect">
            <a:avLst/>
          </a:prstGeom>
          <a:ln>
            <a:solidFill>
              <a:schemeClr val="accent1"/>
            </a:solidFill>
          </a:ln>
        </p:spPr>
      </p:pic>
      <p:pic>
        <p:nvPicPr>
          <p:cNvPr id="19" name="GAmprovising01.mp3">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25"/>
          <a:stretch>
            <a:fillRect/>
          </a:stretch>
        </p:blipFill>
        <p:spPr>
          <a:xfrm>
            <a:off x="4507900" y="3496036"/>
            <a:ext cx="418387" cy="418387"/>
          </a:xfrm>
          <a:prstGeom prst="rect">
            <a:avLst/>
          </a:prstGeom>
          <a:ln>
            <a:solidFill>
              <a:schemeClr val="accent1"/>
            </a:solidFill>
          </a:ln>
        </p:spPr>
      </p:pic>
      <p:pic>
        <p:nvPicPr>
          <p:cNvPr id="20" name="GAmprovising02.mp3">
            <a:hlinkClick r:id="" action="ppaction://media"/>
          </p:cNvPr>
          <p:cNvPicPr>
            <a:picLocks noChangeAspect="1"/>
          </p:cNvPicPr>
          <p:nvPr>
            <a:audioFile r:link="rId10"/>
            <p:extLst>
              <p:ext uri="{DAA4B4D4-6D71-4841-9C94-3DE7FCFB9230}">
                <p14:media xmlns:p14="http://schemas.microsoft.com/office/powerpoint/2010/main" r:embed="rId9"/>
              </p:ext>
            </p:extLst>
          </p:nvPr>
        </p:nvPicPr>
        <p:blipFill>
          <a:blip r:embed="rId25"/>
          <a:stretch>
            <a:fillRect/>
          </a:stretch>
        </p:blipFill>
        <p:spPr>
          <a:xfrm>
            <a:off x="4501925" y="4185702"/>
            <a:ext cx="418387" cy="418387"/>
          </a:xfrm>
          <a:prstGeom prst="rect">
            <a:avLst/>
          </a:prstGeom>
          <a:ln>
            <a:solidFill>
              <a:schemeClr val="accent1"/>
            </a:solidFill>
          </a:ln>
        </p:spPr>
      </p:pic>
      <p:pic>
        <p:nvPicPr>
          <p:cNvPr id="21" name="GAmprovising03.mp3">
            <a:hlinkClick r:id="" action="ppaction://media"/>
          </p:cNvPr>
          <p:cNvPicPr>
            <a:picLocks noChangeAspect="1"/>
          </p:cNvPicPr>
          <p:nvPr>
            <a:audioFile r:link="rId12"/>
            <p:extLst>
              <p:ext uri="{DAA4B4D4-6D71-4841-9C94-3DE7FCFB9230}">
                <p14:media xmlns:p14="http://schemas.microsoft.com/office/powerpoint/2010/main" r:embed="rId11"/>
              </p:ext>
            </p:extLst>
          </p:nvPr>
        </p:nvPicPr>
        <p:blipFill>
          <a:blip r:embed="rId25"/>
          <a:stretch>
            <a:fillRect/>
          </a:stretch>
        </p:blipFill>
        <p:spPr>
          <a:xfrm>
            <a:off x="4501925" y="4869121"/>
            <a:ext cx="418387" cy="418387"/>
          </a:xfrm>
          <a:prstGeom prst="rect">
            <a:avLst/>
          </a:prstGeom>
          <a:ln>
            <a:solidFill>
              <a:schemeClr val="accent1"/>
            </a:solidFill>
          </a:ln>
        </p:spPr>
      </p:pic>
      <p:pic>
        <p:nvPicPr>
          <p:cNvPr id="22" name="GenJamCT.mp3">
            <a:hlinkClick r:id="" action="ppaction://media"/>
          </p:cNvPr>
          <p:cNvPicPr>
            <a:picLocks noChangeAspect="1"/>
          </p:cNvPicPr>
          <p:nvPr>
            <a:audioFile r:link="rId14"/>
            <p:extLst>
              <p:ext uri="{DAA4B4D4-6D71-4841-9C94-3DE7FCFB9230}">
                <p14:media xmlns:p14="http://schemas.microsoft.com/office/powerpoint/2010/main" r:embed="rId13"/>
              </p:ext>
            </p:extLst>
          </p:nvPr>
        </p:nvPicPr>
        <p:blipFill>
          <a:blip r:embed="rId25"/>
          <a:stretch>
            <a:fillRect/>
          </a:stretch>
        </p:blipFill>
        <p:spPr>
          <a:xfrm>
            <a:off x="2654983" y="3280144"/>
            <a:ext cx="426987" cy="426987"/>
          </a:xfrm>
          <a:prstGeom prst="rect">
            <a:avLst/>
          </a:prstGeom>
          <a:ln>
            <a:solidFill>
              <a:schemeClr val="accent1"/>
            </a:solidFill>
          </a:ln>
        </p:spPr>
      </p:pic>
      <p:pic>
        <p:nvPicPr>
          <p:cNvPr id="23" name="GenJamR.mp3">
            <a:hlinkClick r:id="" action="ppaction://media"/>
          </p:cNvPr>
          <p:cNvPicPr>
            <a:picLocks noChangeAspect="1"/>
          </p:cNvPicPr>
          <p:nvPr>
            <a:audioFile r:link="rId16"/>
            <p:extLst>
              <p:ext uri="{DAA4B4D4-6D71-4841-9C94-3DE7FCFB9230}">
                <p14:media xmlns:p14="http://schemas.microsoft.com/office/powerpoint/2010/main" r:embed="rId15"/>
              </p:ext>
            </p:extLst>
          </p:nvPr>
        </p:nvPicPr>
        <p:blipFill>
          <a:blip r:embed="rId25"/>
          <a:stretch>
            <a:fillRect/>
          </a:stretch>
        </p:blipFill>
        <p:spPr>
          <a:xfrm>
            <a:off x="2654983" y="3953440"/>
            <a:ext cx="426987" cy="426987"/>
          </a:xfrm>
          <a:prstGeom prst="rect">
            <a:avLst/>
          </a:prstGeom>
          <a:ln>
            <a:solidFill>
              <a:schemeClr val="accent1"/>
            </a:solidFill>
          </a:ln>
        </p:spPr>
      </p:pic>
      <p:pic>
        <p:nvPicPr>
          <p:cNvPr id="24" name="GenJamAB.mp3">
            <a:hlinkClick r:id="" action="ppaction://media"/>
          </p:cNvPr>
          <p:cNvPicPr>
            <a:picLocks noChangeAspect="1"/>
          </p:cNvPicPr>
          <p:nvPr>
            <a:audioFile r:link="rId18"/>
            <p:extLst>
              <p:ext uri="{DAA4B4D4-6D71-4841-9C94-3DE7FCFB9230}">
                <p14:media xmlns:p14="http://schemas.microsoft.com/office/powerpoint/2010/main" r:embed="rId17"/>
              </p:ext>
            </p:extLst>
          </p:nvPr>
        </p:nvPicPr>
        <p:blipFill>
          <a:blip r:embed="rId25"/>
          <a:stretch>
            <a:fillRect/>
          </a:stretch>
        </p:blipFill>
        <p:spPr>
          <a:xfrm>
            <a:off x="2661216" y="4634480"/>
            <a:ext cx="426987" cy="426987"/>
          </a:xfrm>
          <a:prstGeom prst="rect">
            <a:avLst/>
          </a:prstGeom>
          <a:ln>
            <a:solidFill>
              <a:schemeClr val="accent1"/>
            </a:solidFill>
          </a:ln>
        </p:spPr>
      </p:pic>
      <p:sp>
        <p:nvSpPr>
          <p:cNvPr id="25" name="Title 13"/>
          <p:cNvSpPr txBox="1">
            <a:spLocks/>
          </p:cNvSpPr>
          <p:nvPr/>
        </p:nvSpPr>
        <p:spPr>
          <a:xfrm>
            <a:off x="4433455" y="321277"/>
            <a:ext cx="5344859" cy="1782883"/>
          </a:xfrm>
          <a:prstGeom prst="rect">
            <a:avLst/>
          </a:prstGeom>
        </p:spPr>
        <p:txBody>
          <a:bodyPr vert="horz" lIns="91440" tIns="45720" rIns="91440" bIns="45720" rtlCol="0" anchor="ctr">
            <a:noAutofit/>
          </a:bodyPr>
          <a:lstStyle>
            <a:lvl1pPr algn="l" defTabSz="457200" rtl="0" eaLnBrk="1" latinLnBrk="0" hangingPunct="1">
              <a:spcBef>
                <a:spcPct val="0"/>
              </a:spcBef>
              <a:buNone/>
              <a:defRPr sz="28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cap="small" dirty="0"/>
              <a:t>So what can we do with this information?</a:t>
            </a:r>
          </a:p>
        </p:txBody>
      </p:sp>
      <p:sp>
        <p:nvSpPr>
          <p:cNvPr id="2" name="Footer Placeholder 1"/>
          <p:cNvSpPr>
            <a:spLocks noGrp="1"/>
          </p:cNvSpPr>
          <p:nvPr>
            <p:ph type="ftr" sz="quarter" idx="10"/>
          </p:nvPr>
        </p:nvSpPr>
        <p:spPr/>
        <p:txBody>
          <a:bodyPr/>
          <a:lstStyle/>
          <a:p>
            <a:r>
              <a:rPr lang="nl-NL"/>
              <a:t>Less Artificial Artificial Intelligence - Dr. Anna Jordanous @annajordanous</a:t>
            </a:r>
            <a:endParaRPr lang="en-GB" dirty="0"/>
          </a:p>
        </p:txBody>
      </p:sp>
    </p:spTree>
    <p:extLst>
      <p:ext uri="{BB962C8B-B14F-4D97-AF65-F5344CB8AC3E}">
        <p14:creationId xmlns:p14="http://schemas.microsoft.com/office/powerpoint/2010/main" val="147130742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40" fill="hold"/>
                                        <p:tgtEl>
                                          <p:spTgt spid="16"/>
                                        </p:tgtEl>
                                      </p:cBhvr>
                                    </p:cmd>
                                  </p:childTnLst>
                                </p:cTn>
                              </p:par>
                            </p:childTnLst>
                          </p:cTn>
                        </p:par>
                      </p:childTnLst>
                    </p:cTn>
                  </p:par>
                </p:childTnLst>
              </p:cTn>
              <p:nextCondLst>
                <p:cond evt="onClick" delay="0">
                  <p:tgtEl>
                    <p:spTgt spid="16"/>
                  </p:tgtEl>
                </p:cond>
              </p:nextCondLst>
            </p:seq>
            <p:seq concurrent="1" nextAc="seek">
              <p:cTn id="7" restart="whenNotActive" fill="hold" evtFilter="cancelBubble" nodeType="interactiveSeq">
                <p:stCondLst>
                  <p:cond evt="onClick" delay="0">
                    <p:tgtEl>
                      <p:spTgt spid="17"/>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9936" fill="hold"/>
                                        <p:tgtEl>
                                          <p:spTgt spid="17"/>
                                        </p:tgtEl>
                                      </p:cBhvr>
                                    </p:cmd>
                                  </p:childTnLst>
                                </p:cTn>
                              </p:par>
                            </p:childTnLst>
                          </p:cTn>
                        </p:par>
                      </p:childTnLst>
                    </p:cTn>
                  </p:par>
                </p:childTnLst>
              </p:cTn>
              <p:nextCondLst>
                <p:cond evt="onClick" delay="0">
                  <p:tgtEl>
                    <p:spTgt spid="17"/>
                  </p:tgtEl>
                </p:cond>
              </p:nextCondLst>
            </p:seq>
            <p:seq concurrent="1" nextAc="seek">
              <p:cTn id="12" restart="whenNotActive" fill="hold" evtFilter="cancelBubble" nodeType="interactiveSeq">
                <p:stCondLst>
                  <p:cond evt="onClick" delay="0">
                    <p:tgtEl>
                      <p:spTgt spid="18"/>
                    </p:tgtEl>
                  </p:cond>
                </p:stCondLst>
                <p:endSync evt="end" delay="0">
                  <p:rtn val="all"/>
                </p:endSync>
                <p:childTnLst>
                  <p:par>
                    <p:cTn id="13" fill="hold">
                      <p:stCondLst>
                        <p:cond delay="0"/>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30119" fill="hold"/>
                                        <p:tgtEl>
                                          <p:spTgt spid="18"/>
                                        </p:tgtEl>
                                      </p:cBhvr>
                                    </p:cmd>
                                  </p:childTnLst>
                                </p:cTn>
                              </p:par>
                            </p:childTnLst>
                          </p:cTn>
                        </p:par>
                      </p:childTnLst>
                    </p:cTn>
                  </p:par>
                </p:childTnLst>
              </p:cTn>
              <p:nextCondLst>
                <p:cond evt="onClick" delay="0">
                  <p:tgtEl>
                    <p:spTgt spid="18"/>
                  </p:tgtEl>
                </p:cond>
              </p:nextCondLst>
            </p:seq>
            <p:seq concurrent="1" nextAc="seek">
              <p:cTn id="17" restart="whenNotActive" fill="hold" evtFilter="cancelBubble" nodeType="interactiveSeq">
                <p:stCondLst>
                  <p:cond evt="onClick" delay="0">
                    <p:tgtEl>
                      <p:spTgt spid="19"/>
                    </p:tgtEl>
                  </p:cond>
                </p:stCondLst>
                <p:endSync evt="end" delay="0">
                  <p:rtn val="all"/>
                </p:endSync>
                <p:childTnLst>
                  <p:par>
                    <p:cTn id="18" fill="hold">
                      <p:stCondLst>
                        <p:cond delay="0"/>
                      </p:stCondLst>
                      <p:childTnLst>
                        <p:par>
                          <p:cTn id="19" fill="hold">
                            <p:stCondLst>
                              <p:cond delay="0"/>
                            </p:stCondLst>
                            <p:childTnLst>
                              <p:par>
                                <p:cTn id="20" presetID="1" presetClass="mediacall" presetSubtype="0" fill="hold" nodeType="clickEffect">
                                  <p:stCondLst>
                                    <p:cond delay="0"/>
                                  </p:stCondLst>
                                  <p:childTnLst>
                                    <p:cmd type="call" cmd="playFrom(0.0)">
                                      <p:cBhvr>
                                        <p:cTn id="21" dur="30119" fill="hold"/>
                                        <p:tgtEl>
                                          <p:spTgt spid="19"/>
                                        </p:tgtEl>
                                      </p:cBhvr>
                                    </p:cmd>
                                  </p:childTnLst>
                                </p:cTn>
                              </p:par>
                            </p:childTnLst>
                          </p:cTn>
                        </p:par>
                      </p:childTnLst>
                    </p:cTn>
                  </p:par>
                </p:childTnLst>
              </p:cTn>
              <p:nextCondLst>
                <p:cond evt="onClick" delay="0">
                  <p:tgtEl>
                    <p:spTgt spid="19"/>
                  </p:tgtEl>
                </p:cond>
              </p:nextCondLst>
            </p:seq>
            <p:seq concurrent="1" nextAc="seek">
              <p:cTn id="22" restart="whenNotActive" fill="hold" evtFilter="cancelBubble" nodeType="interactiveSeq">
                <p:stCondLst>
                  <p:cond evt="onClick" delay="0">
                    <p:tgtEl>
                      <p:spTgt spid="20"/>
                    </p:tgtEl>
                  </p:cond>
                </p:stCondLst>
                <p:endSync evt="end" delay="0">
                  <p:rtn val="all"/>
                </p:endSync>
                <p:childTnLst>
                  <p:par>
                    <p:cTn id="23" fill="hold">
                      <p:stCondLst>
                        <p:cond delay="0"/>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30171" fill="hold"/>
                                        <p:tgtEl>
                                          <p:spTgt spid="20"/>
                                        </p:tgtEl>
                                      </p:cBhvr>
                                    </p:cmd>
                                  </p:childTnLst>
                                </p:cTn>
                              </p:par>
                            </p:childTnLst>
                          </p:cTn>
                        </p:par>
                      </p:childTnLst>
                    </p:cTn>
                  </p:par>
                </p:childTnLst>
              </p:cTn>
              <p:nextCondLst>
                <p:cond evt="onClick" delay="0">
                  <p:tgtEl>
                    <p:spTgt spid="20"/>
                  </p:tgtEl>
                </p:cond>
              </p:nextCondLst>
            </p:seq>
            <p:seq concurrent="1" nextAc="seek">
              <p:cTn id="27" restart="whenNotActive" fill="hold" evtFilter="cancelBubble" nodeType="interactiveSeq">
                <p:stCondLst>
                  <p:cond evt="onClick" delay="0">
                    <p:tgtEl>
                      <p:spTgt spid="21"/>
                    </p:tgtEl>
                  </p:cond>
                </p:stCondLst>
                <p:endSync evt="end" delay="0">
                  <p:rtn val="all"/>
                </p:endSync>
                <p:childTnLst>
                  <p:par>
                    <p:cTn id="28" fill="hold">
                      <p:stCondLst>
                        <p:cond delay="0"/>
                      </p:stCondLst>
                      <p:childTnLst>
                        <p:par>
                          <p:cTn id="29" fill="hold">
                            <p:stCondLst>
                              <p:cond delay="0"/>
                            </p:stCondLst>
                            <p:childTnLst>
                              <p:par>
                                <p:cTn id="30" presetID="1" presetClass="mediacall" presetSubtype="0" fill="hold" nodeType="clickEffect">
                                  <p:stCondLst>
                                    <p:cond delay="0"/>
                                  </p:stCondLst>
                                  <p:childTnLst>
                                    <p:cmd type="call" cmd="playFrom(0.0)">
                                      <p:cBhvr>
                                        <p:cTn id="31" dur="30171" fill="hold"/>
                                        <p:tgtEl>
                                          <p:spTgt spid="21"/>
                                        </p:tgtEl>
                                      </p:cBhvr>
                                    </p:cmd>
                                  </p:childTnLst>
                                </p:cTn>
                              </p:par>
                            </p:childTnLst>
                          </p:cTn>
                        </p:par>
                      </p:childTnLst>
                    </p:cTn>
                  </p:par>
                </p:childTnLst>
              </p:cTn>
              <p:nextCondLst>
                <p:cond evt="onClick" delay="0">
                  <p:tgtEl>
                    <p:spTgt spid="21"/>
                  </p:tgtEl>
                </p:cond>
              </p:nextCondLst>
            </p:seq>
            <p:seq concurrent="1" nextAc="seek">
              <p:cTn id="32" restart="whenNotActive" fill="hold" evtFilter="cancelBubble" nodeType="interactiveSeq">
                <p:stCondLst>
                  <p:cond evt="onClick" delay="0">
                    <p:tgtEl>
                      <p:spTgt spid="22"/>
                    </p:tgtEl>
                  </p:cond>
                </p:stCondLst>
                <p:endSync evt="end" delay="0">
                  <p:rtn val="all"/>
                </p:endSync>
                <p:childTnLst>
                  <p:par>
                    <p:cTn id="33" fill="hold">
                      <p:stCondLst>
                        <p:cond delay="0"/>
                      </p:stCondLst>
                      <p:childTnLst>
                        <p:par>
                          <p:cTn id="34" fill="hold">
                            <p:stCondLst>
                              <p:cond delay="0"/>
                            </p:stCondLst>
                            <p:childTnLst>
                              <p:par>
                                <p:cTn id="35" presetID="1" presetClass="mediacall" presetSubtype="0" fill="hold" nodeType="clickEffect">
                                  <p:stCondLst>
                                    <p:cond delay="0"/>
                                  </p:stCondLst>
                                  <p:childTnLst>
                                    <p:cmd type="call" cmd="playFrom(0.0)">
                                      <p:cBhvr>
                                        <p:cTn id="36" dur="29910" fill="hold"/>
                                        <p:tgtEl>
                                          <p:spTgt spid="22"/>
                                        </p:tgtEl>
                                      </p:cBhvr>
                                    </p:cmd>
                                  </p:childTnLst>
                                </p:cTn>
                              </p:par>
                            </p:childTnLst>
                          </p:cTn>
                        </p:par>
                      </p:childTnLst>
                    </p:cTn>
                  </p:par>
                </p:childTnLst>
              </p:cTn>
              <p:nextCondLst>
                <p:cond evt="onClick" delay="0">
                  <p:tgtEl>
                    <p:spTgt spid="22"/>
                  </p:tgtEl>
                </p:cond>
              </p:nextCondLst>
            </p:seq>
            <p:seq concurrent="1" nextAc="seek">
              <p:cTn id="37" restart="whenNotActive" fill="hold" evtFilter="cancelBubble" nodeType="interactiveSeq">
                <p:stCondLst>
                  <p:cond evt="onClick" delay="0">
                    <p:tgtEl>
                      <p:spTgt spid="23"/>
                    </p:tgtEl>
                  </p:cond>
                </p:stCondLst>
                <p:endSync evt="end" delay="0">
                  <p:rtn val="all"/>
                </p:endSync>
                <p:childTnLst>
                  <p:par>
                    <p:cTn id="38" fill="hold">
                      <p:stCondLst>
                        <p:cond delay="0"/>
                      </p:stCondLst>
                      <p:childTnLst>
                        <p:par>
                          <p:cTn id="39" fill="hold">
                            <p:stCondLst>
                              <p:cond delay="0"/>
                            </p:stCondLst>
                            <p:childTnLst>
                              <p:par>
                                <p:cTn id="40" presetID="1" presetClass="mediacall" presetSubtype="0" fill="hold" nodeType="clickEffect">
                                  <p:stCondLst>
                                    <p:cond delay="0"/>
                                  </p:stCondLst>
                                  <p:childTnLst>
                                    <p:cmd type="call" cmd="playFrom(0.0)">
                                      <p:cBhvr>
                                        <p:cTn id="41" dur="30119" fill="hold"/>
                                        <p:tgtEl>
                                          <p:spTgt spid="23"/>
                                        </p:tgtEl>
                                      </p:cBhvr>
                                    </p:cmd>
                                  </p:childTnLst>
                                </p:cTn>
                              </p:par>
                            </p:childTnLst>
                          </p:cTn>
                        </p:par>
                      </p:childTnLst>
                    </p:cTn>
                  </p:par>
                </p:childTnLst>
              </p:cTn>
              <p:nextCondLst>
                <p:cond evt="onClick" delay="0">
                  <p:tgtEl>
                    <p:spTgt spid="23"/>
                  </p:tgtEl>
                </p:cond>
              </p:nextCondLst>
            </p:seq>
            <p:seq concurrent="1" nextAc="seek">
              <p:cTn id="42" restart="whenNotActive" fill="hold" evtFilter="cancelBubble" nodeType="interactiveSeq">
                <p:stCondLst>
                  <p:cond evt="onClick" delay="0">
                    <p:tgtEl>
                      <p:spTgt spid="24"/>
                    </p:tgtEl>
                  </p:cond>
                </p:stCondLst>
                <p:endSync evt="end" delay="0">
                  <p:rtn val="all"/>
                </p:endSync>
                <p:childTnLst>
                  <p:par>
                    <p:cTn id="43" fill="hold">
                      <p:stCondLst>
                        <p:cond delay="0"/>
                      </p:stCondLst>
                      <p:childTnLst>
                        <p:par>
                          <p:cTn id="44" fill="hold">
                            <p:stCondLst>
                              <p:cond delay="0"/>
                            </p:stCondLst>
                            <p:childTnLst>
                              <p:par>
                                <p:cTn id="45" presetID="1" presetClass="mediacall" presetSubtype="0" fill="hold" nodeType="clickEffect">
                                  <p:stCondLst>
                                    <p:cond delay="0"/>
                                  </p:stCondLst>
                                  <p:childTnLst>
                                    <p:cmd type="call" cmd="playFrom(0.0)">
                                      <p:cBhvr>
                                        <p:cTn id="46" dur="30066" fill="hold"/>
                                        <p:tgtEl>
                                          <p:spTgt spid="24"/>
                                        </p:tgtEl>
                                      </p:cBhvr>
                                    </p:cmd>
                                  </p:childTnLst>
                                </p:cTn>
                              </p:par>
                            </p:childTnLst>
                          </p:cTn>
                        </p:par>
                      </p:childTnLst>
                    </p:cTn>
                  </p:par>
                </p:childTnLst>
              </p:cTn>
              <p:nextCondLst>
                <p:cond evt="onClick" delay="0">
                  <p:tgtEl>
                    <p:spTgt spid="24"/>
                  </p:tgtEl>
                </p:cond>
              </p:nextCondLst>
            </p:seq>
            <p:audio>
              <p:cMediaNode vol="80000">
                <p:cTn id="47" fill="hold" display="0">
                  <p:stCondLst>
                    <p:cond delay="indefinite"/>
                  </p:stCondLst>
                  <p:endCondLst>
                    <p:cond evt="onStopAudio" delay="0">
                      <p:tgtEl>
                        <p:sldTgt/>
                      </p:tgtEl>
                    </p:cond>
                  </p:endCondLst>
                </p:cTn>
                <p:tgtEl>
                  <p:spTgt spid="16"/>
                </p:tgtEl>
              </p:cMediaNode>
            </p:audio>
            <p:audio>
              <p:cMediaNode vol="80000">
                <p:cTn id="48" fill="hold" display="0">
                  <p:stCondLst>
                    <p:cond delay="indefinite"/>
                  </p:stCondLst>
                  <p:endCondLst>
                    <p:cond evt="onStopAudio" delay="0">
                      <p:tgtEl>
                        <p:sldTgt/>
                      </p:tgtEl>
                    </p:cond>
                  </p:endCondLst>
                </p:cTn>
                <p:tgtEl>
                  <p:spTgt spid="17"/>
                </p:tgtEl>
              </p:cMediaNode>
            </p:audio>
            <p:audio>
              <p:cMediaNode vol="80000">
                <p:cTn id="49" fill="hold" display="0">
                  <p:stCondLst>
                    <p:cond delay="indefinite"/>
                  </p:stCondLst>
                  <p:endCondLst>
                    <p:cond evt="onStopAudio" delay="0">
                      <p:tgtEl>
                        <p:sldTgt/>
                      </p:tgtEl>
                    </p:cond>
                  </p:endCondLst>
                </p:cTn>
                <p:tgtEl>
                  <p:spTgt spid="18"/>
                </p:tgtEl>
              </p:cMediaNode>
            </p:audio>
            <p:audio>
              <p:cMediaNode vol="80000">
                <p:cTn id="50" fill="hold" display="0">
                  <p:stCondLst>
                    <p:cond delay="indefinite"/>
                  </p:stCondLst>
                  <p:endCondLst>
                    <p:cond evt="onStopAudio" delay="0">
                      <p:tgtEl>
                        <p:sldTgt/>
                      </p:tgtEl>
                    </p:cond>
                  </p:endCondLst>
                </p:cTn>
                <p:tgtEl>
                  <p:spTgt spid="19"/>
                </p:tgtEl>
              </p:cMediaNode>
            </p:audio>
            <p:audio>
              <p:cMediaNode vol="80000">
                <p:cTn id="51" fill="hold" display="0">
                  <p:stCondLst>
                    <p:cond delay="indefinite"/>
                  </p:stCondLst>
                  <p:endCondLst>
                    <p:cond evt="onStopAudio" delay="0">
                      <p:tgtEl>
                        <p:sldTgt/>
                      </p:tgtEl>
                    </p:cond>
                  </p:endCondLst>
                </p:cTn>
                <p:tgtEl>
                  <p:spTgt spid="20"/>
                </p:tgtEl>
              </p:cMediaNode>
            </p:audio>
            <p:audio>
              <p:cMediaNode vol="80000">
                <p:cTn id="52" fill="hold" display="0">
                  <p:stCondLst>
                    <p:cond delay="indefinite"/>
                  </p:stCondLst>
                  <p:endCondLst>
                    <p:cond evt="onStopAudio" delay="0">
                      <p:tgtEl>
                        <p:sldTgt/>
                      </p:tgtEl>
                    </p:cond>
                  </p:endCondLst>
                </p:cTn>
                <p:tgtEl>
                  <p:spTgt spid="21"/>
                </p:tgtEl>
              </p:cMediaNode>
            </p:audio>
            <p:audio>
              <p:cMediaNode vol="80000">
                <p:cTn id="53" fill="hold" display="0">
                  <p:stCondLst>
                    <p:cond delay="indefinite"/>
                  </p:stCondLst>
                  <p:endCondLst>
                    <p:cond evt="onStopAudio" delay="0">
                      <p:tgtEl>
                        <p:sldTgt/>
                      </p:tgtEl>
                    </p:cond>
                  </p:endCondLst>
                </p:cTn>
                <p:tgtEl>
                  <p:spTgt spid="22"/>
                </p:tgtEl>
              </p:cMediaNode>
            </p:audio>
            <p:audio>
              <p:cMediaNode vol="80000">
                <p:cTn id="54" fill="hold" display="0">
                  <p:stCondLst>
                    <p:cond delay="indefinite"/>
                  </p:stCondLst>
                  <p:endCondLst>
                    <p:cond evt="onStopAudio" delay="0">
                      <p:tgtEl>
                        <p:sldTgt/>
                      </p:tgtEl>
                    </p:cond>
                  </p:endCondLst>
                </p:cTn>
                <p:tgtEl>
                  <p:spTgt spid="23"/>
                </p:tgtEl>
              </p:cMediaNode>
            </p:audio>
            <p:audio>
              <p:cMediaNode vol="80000">
                <p:cTn id="55" fill="hold" display="0">
                  <p:stCondLst>
                    <p:cond delay="indefinite"/>
                  </p:stCondLst>
                  <p:endCondLst>
                    <p:cond evt="onStopAudio" delay="0">
                      <p:tgtEl>
                        <p:sldTgt/>
                      </p:tgtEl>
                    </p:cond>
                  </p:endCondLst>
                </p:cTn>
                <p:tgtEl>
                  <p:spTgt spid="2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29FA3-99C3-A532-EB73-37C29D565230}"/>
              </a:ext>
            </a:extLst>
          </p:cNvPr>
          <p:cNvSpPr>
            <a:spLocks noGrp="1"/>
          </p:cNvSpPr>
          <p:nvPr>
            <p:ph type="title"/>
          </p:nvPr>
        </p:nvSpPr>
        <p:spPr/>
        <p:txBody>
          <a:bodyPr/>
          <a:lstStyle/>
          <a:p>
            <a:r>
              <a:rPr lang="en-GB" noProof="0" dirty="0"/>
              <a:t>Hypothesis</a:t>
            </a:r>
          </a:p>
        </p:txBody>
      </p:sp>
      <p:sp>
        <p:nvSpPr>
          <p:cNvPr id="3" name="Content Placeholder 2">
            <a:extLst>
              <a:ext uri="{FF2B5EF4-FFF2-40B4-BE49-F238E27FC236}">
                <a16:creationId xmlns:a16="http://schemas.microsoft.com/office/drawing/2014/main" id="{EF505817-255F-F37F-F165-EA6CF122A8D3}"/>
              </a:ext>
            </a:extLst>
          </p:cNvPr>
          <p:cNvSpPr>
            <a:spLocks noGrp="1"/>
          </p:cNvSpPr>
          <p:nvPr>
            <p:ph idx="1"/>
          </p:nvPr>
        </p:nvSpPr>
        <p:spPr/>
        <p:txBody>
          <a:bodyPr/>
          <a:lstStyle/>
          <a:p>
            <a:r>
              <a:rPr lang="en-GB" noProof="0" dirty="0"/>
              <a:t>if an improvisation contains more evidence of emotion-laden content, it is more likely to be recognised as creative</a:t>
            </a:r>
          </a:p>
        </p:txBody>
      </p:sp>
      <p:sp>
        <p:nvSpPr>
          <p:cNvPr id="4" name="Footer Placeholder 3">
            <a:extLst>
              <a:ext uri="{FF2B5EF4-FFF2-40B4-BE49-F238E27FC236}">
                <a16:creationId xmlns:a16="http://schemas.microsoft.com/office/drawing/2014/main" id="{EADD5811-D6D3-F82D-B8F6-CC03426C1181}"/>
              </a:ext>
            </a:extLst>
          </p:cNvPr>
          <p:cNvSpPr>
            <a:spLocks noGrp="1"/>
          </p:cNvSpPr>
          <p:nvPr>
            <p:ph type="ftr" sz="quarter" idx="11"/>
          </p:nvPr>
        </p:nvSpPr>
        <p:spPr/>
        <p:txBody>
          <a:bodyPr/>
          <a:lstStyle/>
          <a:p>
            <a:r>
              <a:rPr lang="en-GB" noProof="0" dirty="0"/>
              <a:t>Measuring intention and emotional involvement in jazz music - Anna Jordanous</a:t>
            </a:r>
          </a:p>
        </p:txBody>
      </p:sp>
    </p:spTree>
    <p:extLst>
      <p:ext uri="{BB962C8B-B14F-4D97-AF65-F5344CB8AC3E}">
        <p14:creationId xmlns:p14="http://schemas.microsoft.com/office/powerpoint/2010/main" val="17642252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vert="horz" wrap="square" lIns="0" tIns="0" rIns="0" bIns="0" numCol="1" rtlCol="0" anchor="ctr" anchorCtr="0" compatLnSpc="1">
            <a:prstTxWarp prst="textNoShape">
              <a:avLst/>
            </a:prstTxWarp>
            <a:normAutofit/>
          </a:bodyPr>
          <a:lstStyle/>
          <a:p>
            <a:r>
              <a:rPr lang="en-GB" dirty="0"/>
              <a:t>Computational</a:t>
            </a:r>
            <a:r>
              <a:rPr lang="en-GB" sz="2994" spc="-1" dirty="0">
                <a:solidFill>
                  <a:srgbClr val="000000"/>
                </a:solidFill>
                <a:uFill>
                  <a:solidFill>
                    <a:srgbClr val="FFFFFF"/>
                  </a:solidFill>
                </a:uFill>
                <a:latin typeface="Arial"/>
                <a:ea typeface="+mn-ea"/>
                <a:cs typeface="+mn-cs"/>
              </a:rPr>
              <a:t> </a:t>
            </a:r>
            <a:r>
              <a:rPr lang="en-GB" dirty="0"/>
              <a:t>modelling of emotion</a:t>
            </a:r>
          </a:p>
        </p:txBody>
      </p:sp>
      <p:sp>
        <p:nvSpPr>
          <p:cNvPr id="3" name="Content Placeholder 2"/>
          <p:cNvSpPr>
            <a:spLocks noGrp="1"/>
          </p:cNvSpPr>
          <p:nvPr>
            <p:ph idx="1"/>
          </p:nvPr>
        </p:nvSpPr>
        <p:spPr/>
        <p:txBody>
          <a:bodyPr>
            <a:normAutofit/>
          </a:bodyPr>
          <a:lstStyle/>
          <a:p>
            <a:r>
              <a:rPr lang="en-GB" dirty="0"/>
              <a:t>how to model human emotions in a computational way?</a:t>
            </a:r>
          </a:p>
          <a:p>
            <a:pPr lvl="1"/>
            <a:r>
              <a:rPr lang="en-GB" dirty="0"/>
              <a:t>so computers can detect and respond to people’s emotions</a:t>
            </a:r>
          </a:p>
          <a:p>
            <a:r>
              <a:rPr lang="en-GB" dirty="0"/>
              <a:t>two leading theories for representing emotion:</a:t>
            </a:r>
          </a:p>
          <a:p>
            <a:pPr lvl="1"/>
            <a:r>
              <a:rPr lang="en-GB" dirty="0"/>
              <a:t>Ekman’s six basic emotions (Ekman, 1992)</a:t>
            </a:r>
          </a:p>
          <a:p>
            <a:pPr lvl="1"/>
            <a:r>
              <a:rPr lang="en-GB" dirty="0"/>
              <a:t>Russel’s </a:t>
            </a:r>
            <a:r>
              <a:rPr lang="en-GB" dirty="0" err="1"/>
              <a:t>circumplex</a:t>
            </a:r>
            <a:r>
              <a:rPr lang="en-GB" dirty="0"/>
              <a:t> model (Russel, 1980)</a:t>
            </a:r>
          </a:p>
        </p:txBody>
      </p:sp>
      <p:sp>
        <p:nvSpPr>
          <p:cNvPr id="6" name="Footer Placeholder 3"/>
          <p:cNvSpPr>
            <a:spLocks noGrp="1"/>
          </p:cNvSpPr>
          <p:nvPr>
            <p:ph type="ftr" sz="quarter" idx="10"/>
          </p:nvPr>
        </p:nvSpPr>
        <p:spPr>
          <a:xfrm>
            <a:off x="2348014" y="6524626"/>
            <a:ext cx="6491186" cy="244475"/>
          </a:xfrm>
        </p:spPr>
        <p:txBody>
          <a:bodyPr/>
          <a:lstStyle/>
          <a:p>
            <a:r>
              <a:rPr lang="nl-NL"/>
              <a:t>Less Artificial Artificial Intelligence - Dr. Anna Jordanous @annajordanous</a:t>
            </a:r>
            <a:endParaRPr lang="en-GB" dirty="0"/>
          </a:p>
        </p:txBody>
      </p:sp>
    </p:spTree>
    <p:extLst>
      <p:ext uri="{BB962C8B-B14F-4D97-AF65-F5344CB8AC3E}">
        <p14:creationId xmlns:p14="http://schemas.microsoft.com/office/powerpoint/2010/main" val="885754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vert="horz" wrap="square" lIns="0" tIns="0" rIns="0" bIns="0" numCol="1" rtlCol="0" anchor="ctr" anchorCtr="0" compatLnSpc="1">
            <a:prstTxWarp prst="textNoShape">
              <a:avLst/>
            </a:prstTxWarp>
            <a:normAutofit/>
          </a:bodyPr>
          <a:lstStyle/>
          <a:p>
            <a:r>
              <a:rPr lang="en-GB" sz="2994" spc="-1" dirty="0">
                <a:solidFill>
                  <a:srgbClr val="000000"/>
                </a:solidFill>
                <a:uFill>
                  <a:solidFill>
                    <a:srgbClr val="FFFFFF"/>
                  </a:solidFill>
                </a:uFill>
                <a:latin typeface="Arial"/>
                <a:ea typeface="+mn-ea"/>
                <a:cs typeface="+mn-cs"/>
              </a:rPr>
              <a:t>Computational modelling of emotion: Ekman’s six basic emotions</a:t>
            </a:r>
          </a:p>
        </p:txBody>
      </p:sp>
      <p:pic>
        <p:nvPicPr>
          <p:cNvPr id="6" name="Content Placeholder 5"/>
          <p:cNvPicPr>
            <a:picLocks noGrp="1" noChangeAspect="1"/>
          </p:cNvPicPr>
          <p:nvPr>
            <p:ph idx="1"/>
          </p:nvPr>
        </p:nvPicPr>
        <p:blipFill>
          <a:blip r:embed="rId2"/>
          <a:stretch>
            <a:fillRect/>
          </a:stretch>
        </p:blipFill>
        <p:spPr>
          <a:xfrm>
            <a:off x="4192446" y="1367845"/>
            <a:ext cx="4646754" cy="4216929"/>
          </a:xfrm>
          <a:prstGeom prst="rect">
            <a:avLst/>
          </a:prstGeom>
        </p:spPr>
      </p:pic>
      <p:sp>
        <p:nvSpPr>
          <p:cNvPr id="13" name="Rectangle 12"/>
          <p:cNvSpPr/>
          <p:nvPr/>
        </p:nvSpPr>
        <p:spPr>
          <a:xfrm>
            <a:off x="1650257" y="5647597"/>
            <a:ext cx="3943350" cy="738664"/>
          </a:xfrm>
          <a:prstGeom prst="rect">
            <a:avLst/>
          </a:prstGeom>
        </p:spPr>
        <p:txBody>
          <a:bodyPr wrap="square">
            <a:spAutoFit/>
          </a:bodyPr>
          <a:lstStyle/>
          <a:p>
            <a:pPr marL="228600" indent="-228600"/>
            <a:r>
              <a:rPr lang="en-US" sz="1400" dirty="0"/>
              <a:t>Ekman, P. (1992). An argument for basic emotions. </a:t>
            </a:r>
            <a:r>
              <a:rPr lang="en-US" sz="1400" i="1" dirty="0"/>
              <a:t>Cognition &amp; Emotion</a:t>
            </a:r>
            <a:r>
              <a:rPr lang="en-US" sz="1400" dirty="0"/>
              <a:t>. </a:t>
            </a:r>
            <a:r>
              <a:rPr lang="en-US" sz="1400" dirty="0">
                <a:hlinkClick r:id="rId3"/>
              </a:rPr>
              <a:t>http://doi.org/10.1080/02699939208411068</a:t>
            </a:r>
            <a:endParaRPr lang="en-US" sz="1400" dirty="0"/>
          </a:p>
        </p:txBody>
      </p:sp>
      <p:sp>
        <p:nvSpPr>
          <p:cNvPr id="7" name="Rectangle 6"/>
          <p:cNvSpPr/>
          <p:nvPr/>
        </p:nvSpPr>
        <p:spPr>
          <a:xfrm>
            <a:off x="6238711" y="5936071"/>
            <a:ext cx="4034002" cy="346249"/>
          </a:xfrm>
          <a:prstGeom prst="rect">
            <a:avLst/>
          </a:prstGeom>
        </p:spPr>
        <p:txBody>
          <a:bodyPr wrap="square">
            <a:spAutoFit/>
          </a:bodyPr>
          <a:lstStyle/>
          <a:p>
            <a:pPr algn="r"/>
            <a:r>
              <a:rPr lang="en-GB" sz="825" dirty="0"/>
              <a:t>https://</a:t>
            </a:r>
            <a:r>
              <a:rPr lang="en-GB" sz="825" dirty="0" err="1"/>
              <a:t>ocw.mit.edu</a:t>
            </a:r>
            <a:r>
              <a:rPr lang="en-GB" sz="825" dirty="0"/>
              <a:t>/courses/brain-and-cognitive-sciences/9-00sc-introduction-to-psychology-fall-2011/emotion-motivation/discussion-emotion/</a:t>
            </a:r>
            <a:r>
              <a:rPr lang="en-GB" sz="825" dirty="0" err="1"/>
              <a:t>diss_img.jpg</a:t>
            </a:r>
            <a:endParaRPr lang="en-GB" sz="825" dirty="0"/>
          </a:p>
        </p:txBody>
      </p:sp>
      <p:sp>
        <p:nvSpPr>
          <p:cNvPr id="8" name="Footer Placeholder 3"/>
          <p:cNvSpPr>
            <a:spLocks noGrp="1"/>
          </p:cNvSpPr>
          <p:nvPr>
            <p:ph type="ftr" sz="quarter" idx="10"/>
          </p:nvPr>
        </p:nvSpPr>
        <p:spPr>
          <a:xfrm>
            <a:off x="2348014" y="6524626"/>
            <a:ext cx="6491186" cy="244475"/>
          </a:xfrm>
        </p:spPr>
        <p:txBody>
          <a:bodyPr/>
          <a:lstStyle/>
          <a:p>
            <a:r>
              <a:rPr lang="nl-NL"/>
              <a:t>Less</a:t>
            </a:r>
            <a:r>
              <a:rPr lang="nl-NL" dirty="0"/>
              <a:t> </a:t>
            </a:r>
            <a:r>
              <a:rPr lang="nl-NL" dirty="0" err="1"/>
              <a:t>Artificial</a:t>
            </a:r>
            <a:r>
              <a:rPr lang="nl-NL" dirty="0"/>
              <a:t> </a:t>
            </a:r>
            <a:r>
              <a:rPr lang="nl-NL" dirty="0" err="1"/>
              <a:t>Artificial</a:t>
            </a:r>
            <a:r>
              <a:rPr lang="nl-NL" dirty="0"/>
              <a:t> Intelligence - Dr. Anna </a:t>
            </a:r>
            <a:r>
              <a:rPr lang="nl-NL" dirty="0" err="1"/>
              <a:t>Jordanous</a:t>
            </a:r>
            <a:r>
              <a:rPr lang="nl-NL" dirty="0"/>
              <a:t> @</a:t>
            </a:r>
            <a:r>
              <a:rPr lang="nl-NL" dirty="0" err="1"/>
              <a:t>annajordanous</a:t>
            </a:r>
            <a:endParaRPr lang="en-GB" dirty="0"/>
          </a:p>
        </p:txBody>
      </p:sp>
    </p:spTree>
    <p:extLst>
      <p:ext uri="{BB962C8B-B14F-4D97-AF65-F5344CB8AC3E}">
        <p14:creationId xmlns:p14="http://schemas.microsoft.com/office/powerpoint/2010/main" val="30605455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3535455" y="1846005"/>
            <a:ext cx="5134412" cy="4611001"/>
          </a:xfrm>
          <a:prstGeom prst="rect">
            <a:avLst/>
          </a:prstGeom>
        </p:spPr>
      </p:pic>
      <p:sp>
        <p:nvSpPr>
          <p:cNvPr id="2" name="Title 1"/>
          <p:cNvSpPr>
            <a:spLocks noGrp="1"/>
          </p:cNvSpPr>
          <p:nvPr>
            <p:ph type="title"/>
          </p:nvPr>
        </p:nvSpPr>
        <p:spPr>
          <a:xfrm>
            <a:off x="2152650" y="883258"/>
            <a:ext cx="8209400" cy="994172"/>
          </a:xfrm>
          <a:noFill/>
          <a:ln>
            <a:noFill/>
          </a:ln>
        </p:spPr>
        <p:txBody>
          <a:bodyPr vert="horz" wrap="square" lIns="0" tIns="0" rIns="0" bIns="0" numCol="1" rtlCol="0" anchor="ctr" anchorCtr="0" compatLnSpc="1">
            <a:prstTxWarp prst="textNoShape">
              <a:avLst/>
            </a:prstTxWarp>
            <a:normAutofit/>
          </a:bodyPr>
          <a:lstStyle/>
          <a:p>
            <a:r>
              <a:rPr lang="en-GB" sz="2994" spc="-1" dirty="0">
                <a:solidFill>
                  <a:srgbClr val="000000"/>
                </a:solidFill>
                <a:uFill>
                  <a:solidFill>
                    <a:srgbClr val="FFFFFF"/>
                  </a:solidFill>
                </a:uFill>
                <a:latin typeface="Arial"/>
                <a:ea typeface="+mn-ea"/>
                <a:cs typeface="+mn-cs"/>
              </a:rPr>
              <a:t>Computational modelling of emotion: Russell’s </a:t>
            </a:r>
            <a:r>
              <a:rPr lang="en-GB" sz="2994" spc="-1" dirty="0" err="1">
                <a:solidFill>
                  <a:srgbClr val="000000"/>
                </a:solidFill>
                <a:uFill>
                  <a:solidFill>
                    <a:srgbClr val="FFFFFF"/>
                  </a:solidFill>
                </a:uFill>
                <a:latin typeface="Arial"/>
                <a:ea typeface="+mn-ea"/>
                <a:cs typeface="+mn-cs"/>
              </a:rPr>
              <a:t>circumplex</a:t>
            </a:r>
            <a:r>
              <a:rPr lang="en-GB" sz="2994" spc="-1" dirty="0">
                <a:solidFill>
                  <a:srgbClr val="000000"/>
                </a:solidFill>
                <a:uFill>
                  <a:solidFill>
                    <a:srgbClr val="FFFFFF"/>
                  </a:solidFill>
                </a:uFill>
                <a:latin typeface="Arial"/>
                <a:ea typeface="+mn-ea"/>
                <a:cs typeface="+mn-cs"/>
              </a:rPr>
              <a:t> model of emotion</a:t>
            </a:r>
          </a:p>
        </p:txBody>
      </p:sp>
      <p:sp>
        <p:nvSpPr>
          <p:cNvPr id="9" name="Rectangle 8"/>
          <p:cNvSpPr/>
          <p:nvPr/>
        </p:nvSpPr>
        <p:spPr>
          <a:xfrm>
            <a:off x="1524001" y="6155293"/>
            <a:ext cx="4263587" cy="369332"/>
          </a:xfrm>
          <a:prstGeom prst="rect">
            <a:avLst/>
          </a:prstGeom>
        </p:spPr>
        <p:txBody>
          <a:bodyPr wrap="square">
            <a:spAutoFit/>
          </a:bodyPr>
          <a:lstStyle/>
          <a:p>
            <a:pPr marL="214313" indent="-214313">
              <a:buFont typeface="Arial" charset="0"/>
              <a:buChar char="•"/>
            </a:pPr>
            <a:r>
              <a:rPr lang="en-US" sz="900" dirty="0"/>
              <a:t>Russell, J. A. (1980) ‘‘A </a:t>
            </a:r>
            <a:r>
              <a:rPr lang="en-US" sz="900" dirty="0" err="1"/>
              <a:t>Circumplex</a:t>
            </a:r>
            <a:r>
              <a:rPr lang="en-US" sz="900" dirty="0"/>
              <a:t> Model of Affect’’, Journal of Personality and Social Psychology 39: 1161–78.</a:t>
            </a:r>
          </a:p>
        </p:txBody>
      </p:sp>
      <p:sp>
        <p:nvSpPr>
          <p:cNvPr id="7" name="Footer Placeholder 3"/>
          <p:cNvSpPr>
            <a:spLocks noGrp="1"/>
          </p:cNvSpPr>
          <p:nvPr>
            <p:ph type="ftr" sz="quarter" idx="10"/>
          </p:nvPr>
        </p:nvSpPr>
        <p:spPr>
          <a:xfrm>
            <a:off x="2348014" y="6524626"/>
            <a:ext cx="6491186" cy="244475"/>
          </a:xfrm>
        </p:spPr>
        <p:txBody>
          <a:bodyPr/>
          <a:lstStyle/>
          <a:p>
            <a:r>
              <a:rPr lang="nl-NL"/>
              <a:t>Less</a:t>
            </a:r>
            <a:r>
              <a:rPr lang="nl-NL" dirty="0"/>
              <a:t> </a:t>
            </a:r>
            <a:r>
              <a:rPr lang="nl-NL" dirty="0" err="1"/>
              <a:t>Artificial</a:t>
            </a:r>
            <a:r>
              <a:rPr lang="nl-NL" dirty="0"/>
              <a:t> </a:t>
            </a:r>
            <a:r>
              <a:rPr lang="nl-NL" dirty="0" err="1"/>
              <a:t>Artificial</a:t>
            </a:r>
            <a:r>
              <a:rPr lang="nl-NL" dirty="0"/>
              <a:t> Intelligence - Dr. Anna </a:t>
            </a:r>
            <a:r>
              <a:rPr lang="nl-NL" dirty="0" err="1"/>
              <a:t>Jordanous</a:t>
            </a:r>
            <a:r>
              <a:rPr lang="nl-NL" dirty="0"/>
              <a:t> @</a:t>
            </a:r>
            <a:r>
              <a:rPr lang="nl-NL" dirty="0" err="1"/>
              <a:t>annajordanous</a:t>
            </a:r>
            <a:endParaRPr lang="en-GB" dirty="0"/>
          </a:p>
        </p:txBody>
      </p:sp>
    </p:spTree>
    <p:extLst>
      <p:ext uri="{BB962C8B-B14F-4D97-AF65-F5344CB8AC3E}">
        <p14:creationId xmlns:p14="http://schemas.microsoft.com/office/powerpoint/2010/main" val="1813197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883258"/>
            <a:ext cx="8209400" cy="994172"/>
          </a:xfrm>
          <a:noFill/>
          <a:ln>
            <a:noFill/>
          </a:ln>
        </p:spPr>
        <p:txBody>
          <a:bodyPr vert="horz" wrap="square" lIns="0" tIns="0" rIns="0" bIns="0" numCol="1" rtlCol="0" anchor="ctr" anchorCtr="0" compatLnSpc="1">
            <a:prstTxWarp prst="textNoShape">
              <a:avLst/>
            </a:prstTxWarp>
            <a:normAutofit/>
          </a:bodyPr>
          <a:lstStyle/>
          <a:p>
            <a:r>
              <a:rPr lang="en-GB" sz="2994" spc="-1" dirty="0">
                <a:solidFill>
                  <a:srgbClr val="000000"/>
                </a:solidFill>
                <a:uFill>
                  <a:solidFill>
                    <a:srgbClr val="FFFFFF"/>
                  </a:solidFill>
                </a:uFill>
                <a:latin typeface="Arial"/>
                <a:ea typeface="+mn-ea"/>
                <a:cs typeface="+mn-cs"/>
              </a:rPr>
              <a:t>Computational modelling of emotion: Russell++</a:t>
            </a:r>
          </a:p>
        </p:txBody>
      </p:sp>
      <p:pic>
        <p:nvPicPr>
          <p:cNvPr id="8" name="Picture 7"/>
          <p:cNvPicPr>
            <a:picLocks noChangeAspect="1"/>
          </p:cNvPicPr>
          <p:nvPr/>
        </p:nvPicPr>
        <p:blipFill rotWithShape="1">
          <a:blip r:embed="rId2"/>
          <a:srcRect l="2066" t="4309" r="2858"/>
          <a:stretch/>
        </p:blipFill>
        <p:spPr>
          <a:xfrm>
            <a:off x="3421046" y="1724399"/>
            <a:ext cx="5672609" cy="4296185"/>
          </a:xfrm>
          <a:prstGeom prst="rect">
            <a:avLst/>
          </a:prstGeom>
        </p:spPr>
      </p:pic>
      <p:sp>
        <p:nvSpPr>
          <p:cNvPr id="9" name="Rectangle 8"/>
          <p:cNvSpPr/>
          <p:nvPr/>
        </p:nvSpPr>
        <p:spPr>
          <a:xfrm>
            <a:off x="1524001" y="5867551"/>
            <a:ext cx="4263587" cy="646331"/>
          </a:xfrm>
          <a:prstGeom prst="rect">
            <a:avLst/>
          </a:prstGeom>
        </p:spPr>
        <p:txBody>
          <a:bodyPr wrap="square">
            <a:spAutoFit/>
          </a:bodyPr>
          <a:lstStyle/>
          <a:p>
            <a:pPr marL="214313" indent="-214313">
              <a:buFont typeface="Arial" charset="0"/>
              <a:buChar char="•"/>
            </a:pPr>
            <a:r>
              <a:rPr lang="en-US" sz="900" dirty="0"/>
              <a:t>K.R. Scherer, “What Are Emotions? And How Can They Be Measured?” Social Science Information, vol. 44, no. 4, pp. 695-729, 2005.</a:t>
            </a:r>
          </a:p>
          <a:p>
            <a:pPr marL="214313" indent="-214313">
              <a:buFont typeface="Arial" charset="0"/>
              <a:buChar char="•"/>
            </a:pPr>
            <a:r>
              <a:rPr lang="en-US" sz="900" dirty="0" err="1"/>
              <a:t>Paltoglou</a:t>
            </a:r>
            <a:r>
              <a:rPr lang="en-US" sz="900" dirty="0"/>
              <a:t>, G., &amp; </a:t>
            </a:r>
            <a:r>
              <a:rPr lang="en-US" sz="900" dirty="0" err="1"/>
              <a:t>Thelwall</a:t>
            </a:r>
            <a:r>
              <a:rPr lang="en-US" sz="900" dirty="0"/>
              <a:t>, M. (2013). Seeing stars of valence and arousal in blog posts. </a:t>
            </a:r>
            <a:r>
              <a:rPr lang="en-US" sz="900" i="1" dirty="0"/>
              <a:t>IEEE Transactions on Affective Computing</a:t>
            </a:r>
            <a:r>
              <a:rPr lang="en-US" sz="900" dirty="0"/>
              <a:t>, </a:t>
            </a:r>
            <a:r>
              <a:rPr lang="en-US" sz="900" i="1" dirty="0"/>
              <a:t>4</a:t>
            </a:r>
            <a:r>
              <a:rPr lang="en-US" sz="900" dirty="0"/>
              <a:t>(1), 116–123. </a:t>
            </a:r>
          </a:p>
        </p:txBody>
      </p:sp>
      <p:sp>
        <p:nvSpPr>
          <p:cNvPr id="7" name="Footer Placeholder 3"/>
          <p:cNvSpPr>
            <a:spLocks noGrp="1"/>
          </p:cNvSpPr>
          <p:nvPr>
            <p:ph type="ftr" sz="quarter" idx="10"/>
          </p:nvPr>
        </p:nvSpPr>
        <p:spPr>
          <a:xfrm>
            <a:off x="2348014" y="6524626"/>
            <a:ext cx="6491186" cy="244475"/>
          </a:xfrm>
        </p:spPr>
        <p:txBody>
          <a:bodyPr/>
          <a:lstStyle/>
          <a:p>
            <a:r>
              <a:rPr lang="nl-NL"/>
              <a:t>Less</a:t>
            </a:r>
            <a:r>
              <a:rPr lang="nl-NL" dirty="0"/>
              <a:t> </a:t>
            </a:r>
            <a:r>
              <a:rPr lang="nl-NL" dirty="0" err="1"/>
              <a:t>Artificial</a:t>
            </a:r>
            <a:r>
              <a:rPr lang="nl-NL" dirty="0"/>
              <a:t> </a:t>
            </a:r>
            <a:r>
              <a:rPr lang="nl-NL" dirty="0" err="1"/>
              <a:t>Artificial</a:t>
            </a:r>
            <a:r>
              <a:rPr lang="nl-NL" dirty="0"/>
              <a:t> Intelligence - Dr. Anna </a:t>
            </a:r>
            <a:r>
              <a:rPr lang="nl-NL" dirty="0" err="1"/>
              <a:t>Jordanous</a:t>
            </a:r>
            <a:r>
              <a:rPr lang="nl-NL" dirty="0"/>
              <a:t> @</a:t>
            </a:r>
            <a:r>
              <a:rPr lang="nl-NL" dirty="0" err="1"/>
              <a:t>annajordanous</a:t>
            </a:r>
            <a:endParaRPr lang="en-GB" dirty="0"/>
          </a:p>
        </p:txBody>
      </p:sp>
    </p:spTree>
    <p:extLst>
      <p:ext uri="{BB962C8B-B14F-4D97-AF65-F5344CB8AC3E}">
        <p14:creationId xmlns:p14="http://schemas.microsoft.com/office/powerpoint/2010/main" val="1613794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46C542-5253-DFFB-44BC-43A70CF556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4CB14FA-6CA0-5C44-C30B-C245528AB00D}"/>
              </a:ext>
            </a:extLst>
          </p:cNvPr>
          <p:cNvSpPr>
            <a:spLocks noGrp="1"/>
          </p:cNvSpPr>
          <p:nvPr>
            <p:ph type="title"/>
          </p:nvPr>
        </p:nvSpPr>
        <p:spPr>
          <a:xfrm>
            <a:off x="838200" y="365125"/>
            <a:ext cx="10515600" cy="1325563"/>
          </a:xfrm>
        </p:spPr>
        <p:txBody>
          <a:bodyPr anchor="ctr">
            <a:normAutofit/>
          </a:bodyPr>
          <a:lstStyle/>
          <a:p>
            <a:r>
              <a:rPr lang="en-GB" b="0" i="0" noProof="0" dirty="0">
                <a:effectLst/>
              </a:rPr>
              <a:t>Today’s talk: Measuring intention and emotional involvement in jazz music</a:t>
            </a:r>
            <a:endParaRPr lang="en-GB" noProof="0" dirty="0"/>
          </a:p>
        </p:txBody>
      </p:sp>
      <p:sp>
        <p:nvSpPr>
          <p:cNvPr id="13" name="Content Placeholder 2">
            <a:extLst>
              <a:ext uri="{FF2B5EF4-FFF2-40B4-BE49-F238E27FC236}">
                <a16:creationId xmlns:a16="http://schemas.microsoft.com/office/drawing/2014/main" id="{9D22FE95-3D41-00C8-FF0D-EA576C51C7A3}"/>
              </a:ext>
            </a:extLst>
          </p:cNvPr>
          <p:cNvSpPr>
            <a:spLocks noGrp="1"/>
          </p:cNvSpPr>
          <p:nvPr>
            <p:ph sz="half" idx="1"/>
          </p:nvPr>
        </p:nvSpPr>
        <p:spPr>
          <a:xfrm>
            <a:off x="838199" y="1825624"/>
            <a:ext cx="7407423" cy="4486275"/>
          </a:xfrm>
        </p:spPr>
        <p:txBody>
          <a:bodyPr>
            <a:noAutofit/>
          </a:bodyPr>
          <a:lstStyle/>
          <a:p>
            <a:r>
              <a:rPr lang="en-GB" noProof="0" dirty="0"/>
              <a:t>Overview of this work in progress</a:t>
            </a:r>
          </a:p>
          <a:p>
            <a:pPr lvl="1"/>
            <a:r>
              <a:rPr lang="en-GB" noProof="0" dirty="0"/>
              <a:t>Part of a wider project on optimising AI for creativity</a:t>
            </a:r>
          </a:p>
          <a:p>
            <a:r>
              <a:rPr lang="en-GB" noProof="0" dirty="0"/>
              <a:t>Background</a:t>
            </a:r>
          </a:p>
          <a:p>
            <a:pPr lvl="1"/>
            <a:r>
              <a:rPr lang="en-GB" noProof="0" dirty="0"/>
              <a:t>Creativity in music improvisation</a:t>
            </a:r>
          </a:p>
          <a:p>
            <a:pPr lvl="1"/>
            <a:r>
              <a:rPr lang="en-GB" noProof="0" dirty="0"/>
              <a:t>Emotions in music</a:t>
            </a:r>
          </a:p>
          <a:p>
            <a:r>
              <a:rPr lang="en-GB" noProof="0" dirty="0"/>
              <a:t>Methodology and results so far</a:t>
            </a:r>
          </a:p>
          <a:p>
            <a:r>
              <a:rPr lang="en-GB" noProof="0" dirty="0"/>
              <a:t>Next steps and issues still to solve</a:t>
            </a:r>
          </a:p>
          <a:p>
            <a:r>
              <a:rPr lang="en-GB" noProof="0" dirty="0"/>
              <a:t>Summary</a:t>
            </a:r>
          </a:p>
        </p:txBody>
      </p:sp>
      <p:pic>
        <p:nvPicPr>
          <p:cNvPr id="6" name="Content Placeholder 5">
            <a:extLst>
              <a:ext uri="{FF2B5EF4-FFF2-40B4-BE49-F238E27FC236}">
                <a16:creationId xmlns:a16="http://schemas.microsoft.com/office/drawing/2014/main" id="{610C82D6-9189-9BC3-AB2F-411F75C0A272}"/>
              </a:ext>
            </a:extLst>
          </p:cNvPr>
          <p:cNvPicPr>
            <a:picLocks noGrp="1" noChangeAspect="1"/>
          </p:cNvPicPr>
          <p:nvPr>
            <p:ph sz="half" idx="2"/>
          </p:nvPr>
        </p:nvPicPr>
        <p:blipFill>
          <a:blip r:embed="rId3"/>
          <a:stretch>
            <a:fillRect/>
          </a:stretch>
        </p:blipFill>
        <p:spPr>
          <a:xfrm>
            <a:off x="8245623" y="1825625"/>
            <a:ext cx="3481070" cy="4351338"/>
          </a:xfrm>
          <a:prstGeom prst="rect">
            <a:avLst/>
          </a:prstGeom>
          <a:noFill/>
        </p:spPr>
      </p:pic>
      <p:sp>
        <p:nvSpPr>
          <p:cNvPr id="4" name="Footer Placeholder 3">
            <a:extLst>
              <a:ext uri="{FF2B5EF4-FFF2-40B4-BE49-F238E27FC236}">
                <a16:creationId xmlns:a16="http://schemas.microsoft.com/office/drawing/2014/main" id="{6076C0F9-41DE-2806-B16C-EC1DBEEA1D6F}"/>
              </a:ext>
            </a:extLst>
          </p:cNvPr>
          <p:cNvSpPr>
            <a:spLocks noGrp="1"/>
          </p:cNvSpPr>
          <p:nvPr>
            <p:ph type="ftr" sz="quarter" idx="11"/>
          </p:nvPr>
        </p:nvSpPr>
        <p:spPr>
          <a:xfrm>
            <a:off x="4038600" y="6356350"/>
            <a:ext cx="4114800" cy="365125"/>
          </a:xfrm>
        </p:spPr>
        <p:txBody>
          <a:bodyPr anchor="ctr">
            <a:normAutofit/>
          </a:bodyPr>
          <a:lstStyle/>
          <a:p>
            <a:pPr>
              <a:lnSpc>
                <a:spcPct val="90000"/>
              </a:lnSpc>
              <a:spcAft>
                <a:spcPts val="600"/>
              </a:spcAft>
            </a:pPr>
            <a:r>
              <a:rPr lang="en-GB" sz="900" noProof="0" dirty="0"/>
              <a:t>Measuring intention and emotional involvement in jazz music - Anna Jordanous</a:t>
            </a:r>
          </a:p>
        </p:txBody>
      </p:sp>
    </p:spTree>
    <p:extLst>
      <p:ext uri="{BB962C8B-B14F-4D97-AF65-F5344CB8AC3E}">
        <p14:creationId xmlns:p14="http://schemas.microsoft.com/office/powerpoint/2010/main" val="35064322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5E3342-12FC-ED3E-3D74-1ED316C0F0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6866B0-B327-34C5-AE67-5FD349DF5744}"/>
              </a:ext>
            </a:extLst>
          </p:cNvPr>
          <p:cNvSpPr>
            <a:spLocks noGrp="1"/>
          </p:cNvSpPr>
          <p:nvPr>
            <p:ph type="title"/>
          </p:nvPr>
        </p:nvSpPr>
        <p:spPr/>
        <p:txBody>
          <a:bodyPr/>
          <a:lstStyle/>
          <a:p>
            <a:r>
              <a:rPr lang="en-GB" noProof="0" dirty="0"/>
              <a:t>Emotions in music</a:t>
            </a:r>
          </a:p>
        </p:txBody>
      </p:sp>
      <p:pic>
        <p:nvPicPr>
          <p:cNvPr id="6" name="Content Placeholder 5" descr="A text on a page&#10;&#10;AI-generated content may be incorrect.">
            <a:extLst>
              <a:ext uri="{FF2B5EF4-FFF2-40B4-BE49-F238E27FC236}">
                <a16:creationId xmlns:a16="http://schemas.microsoft.com/office/drawing/2014/main" id="{58C9950E-244E-1E48-06A3-0E3787354BBA}"/>
              </a:ext>
            </a:extLst>
          </p:cNvPr>
          <p:cNvPicPr>
            <a:picLocks noGrp="1" noChangeAspect="1"/>
          </p:cNvPicPr>
          <p:nvPr>
            <p:ph idx="1"/>
          </p:nvPr>
        </p:nvPicPr>
        <p:blipFill>
          <a:blip r:embed="rId2"/>
          <a:stretch>
            <a:fillRect/>
          </a:stretch>
        </p:blipFill>
        <p:spPr>
          <a:xfrm>
            <a:off x="2471033" y="1556519"/>
            <a:ext cx="7714687" cy="4249266"/>
          </a:xfrm>
        </p:spPr>
      </p:pic>
      <p:sp>
        <p:nvSpPr>
          <p:cNvPr id="4" name="Footer Placeholder 3">
            <a:extLst>
              <a:ext uri="{FF2B5EF4-FFF2-40B4-BE49-F238E27FC236}">
                <a16:creationId xmlns:a16="http://schemas.microsoft.com/office/drawing/2014/main" id="{AFC71A25-DF77-75A5-E3DD-B9B40D6C0E6A}"/>
              </a:ext>
            </a:extLst>
          </p:cNvPr>
          <p:cNvSpPr>
            <a:spLocks noGrp="1"/>
          </p:cNvSpPr>
          <p:nvPr>
            <p:ph type="ftr" sz="quarter" idx="11"/>
          </p:nvPr>
        </p:nvSpPr>
        <p:spPr/>
        <p:txBody>
          <a:bodyPr/>
          <a:lstStyle/>
          <a:p>
            <a:r>
              <a:rPr lang="en-GB" noProof="0" dirty="0"/>
              <a:t>Measuring intention and emotional involvement in jazz music - Anna Jordanous</a:t>
            </a:r>
          </a:p>
        </p:txBody>
      </p:sp>
      <p:sp>
        <p:nvSpPr>
          <p:cNvPr id="8" name="TextBox 7">
            <a:extLst>
              <a:ext uri="{FF2B5EF4-FFF2-40B4-BE49-F238E27FC236}">
                <a16:creationId xmlns:a16="http://schemas.microsoft.com/office/drawing/2014/main" id="{9BDD6435-CCFD-F2B2-6873-72434300A471}"/>
              </a:ext>
            </a:extLst>
          </p:cNvPr>
          <p:cNvSpPr txBox="1"/>
          <p:nvPr/>
        </p:nvSpPr>
        <p:spPr>
          <a:xfrm>
            <a:off x="243068" y="5950262"/>
            <a:ext cx="11948932" cy="261610"/>
          </a:xfrm>
          <a:prstGeom prst="rect">
            <a:avLst/>
          </a:prstGeom>
          <a:noFill/>
        </p:spPr>
        <p:txBody>
          <a:bodyPr wrap="square">
            <a:spAutoFit/>
          </a:bodyPr>
          <a:lstStyle/>
          <a:p>
            <a:r>
              <a:rPr lang="en-GB" sz="1100" noProof="0" dirty="0">
                <a:effectLst/>
                <a:latin typeface="Arial" panose="020B0604020202020204" pitchFamily="34" charset="0"/>
                <a:cs typeface="Arial" panose="020B0604020202020204" pitchFamily="34" charset="0"/>
              </a:rPr>
              <a:t>P. N. </a:t>
            </a:r>
            <a:r>
              <a:rPr lang="en-GB" sz="1100" noProof="0" dirty="0" err="1">
                <a:effectLst/>
                <a:latin typeface="Arial" panose="020B0604020202020204" pitchFamily="34" charset="0"/>
                <a:cs typeface="Arial" panose="020B0604020202020204" pitchFamily="34" charset="0"/>
              </a:rPr>
              <a:t>Juslin</a:t>
            </a:r>
            <a:r>
              <a:rPr lang="en-GB" sz="1100" noProof="0" dirty="0">
                <a:effectLst/>
                <a:latin typeface="Arial" panose="020B0604020202020204" pitchFamily="34" charset="0"/>
                <a:cs typeface="Arial" panose="020B0604020202020204" pitchFamily="34" charset="0"/>
              </a:rPr>
              <a:t> &amp; P. </a:t>
            </a:r>
            <a:r>
              <a:rPr lang="en-GB" sz="1100" noProof="0" dirty="0" err="1">
                <a:effectLst/>
                <a:latin typeface="Arial" panose="020B0604020202020204" pitchFamily="34" charset="0"/>
                <a:cs typeface="Arial" panose="020B0604020202020204" pitchFamily="34" charset="0"/>
              </a:rPr>
              <a:t>Laukka</a:t>
            </a:r>
            <a:r>
              <a:rPr lang="en-GB" sz="1100" noProof="0" dirty="0">
                <a:effectLst/>
                <a:latin typeface="Arial" panose="020B0604020202020204" pitchFamily="34" charset="0"/>
                <a:cs typeface="Arial" panose="020B0604020202020204" pitchFamily="34" charset="0"/>
              </a:rPr>
              <a:t> (2003) </a:t>
            </a:r>
            <a:r>
              <a:rPr lang="en-GB" sz="1100" i="1" noProof="0" dirty="0">
                <a:effectLst/>
                <a:latin typeface="Arial" panose="020B0604020202020204" pitchFamily="34" charset="0"/>
                <a:cs typeface="Arial" panose="020B0604020202020204" pitchFamily="34" charset="0"/>
              </a:rPr>
              <a:t>Communication of Emotions in Vocal Expression and Music Performance: Different Channels, Same Code? </a:t>
            </a:r>
            <a:r>
              <a:rPr lang="en-GB" sz="1100" noProof="0" dirty="0">
                <a:effectLst/>
                <a:latin typeface="Arial" panose="020B0604020202020204" pitchFamily="34" charset="0"/>
                <a:cs typeface="Arial" panose="020B0604020202020204" pitchFamily="34" charset="0"/>
              </a:rPr>
              <a:t>Psychological Bulletin Vol. 129, No. 5, 770–814. </a:t>
            </a:r>
            <a:endParaRPr lang="en-GB" sz="1100" noProof="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20749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t="2414"/>
          <a:stretch/>
        </p:blipFill>
        <p:spPr>
          <a:xfrm>
            <a:off x="1647660" y="1122117"/>
            <a:ext cx="8938408" cy="4645200"/>
          </a:xfrm>
          <a:prstGeom prst="rect">
            <a:avLst/>
          </a:prstGeom>
        </p:spPr>
        <p:style>
          <a:lnRef idx="2">
            <a:schemeClr val="dk1"/>
          </a:lnRef>
          <a:fillRef idx="1">
            <a:schemeClr val="lt1"/>
          </a:fillRef>
          <a:effectRef idx="0">
            <a:schemeClr val="dk1"/>
          </a:effectRef>
          <a:fontRef idx="minor">
            <a:schemeClr val="dk1"/>
          </a:fontRef>
        </p:style>
      </p:pic>
      <p:sp>
        <p:nvSpPr>
          <p:cNvPr id="4" name="Rectangle 3"/>
          <p:cNvSpPr/>
          <p:nvPr/>
        </p:nvSpPr>
        <p:spPr>
          <a:xfrm>
            <a:off x="1647661" y="5961305"/>
            <a:ext cx="4656739" cy="369332"/>
          </a:xfrm>
          <a:prstGeom prst="rect">
            <a:avLst/>
          </a:prstGeom>
        </p:spPr>
        <p:txBody>
          <a:bodyPr wrap="square">
            <a:spAutoFit/>
          </a:bodyPr>
          <a:lstStyle/>
          <a:p>
            <a:pPr marL="10716">
              <a:spcBef>
                <a:spcPts val="965"/>
              </a:spcBef>
              <a:buClr>
                <a:srgbClr val="000000"/>
              </a:buClr>
              <a:buSzPct val="45000"/>
            </a:pPr>
            <a:r>
              <a:rPr lang="en-US" sz="900" dirty="0" err="1"/>
              <a:t>Juslin</a:t>
            </a:r>
            <a:r>
              <a:rPr lang="en-US" sz="900" dirty="0"/>
              <a:t>, P. N., &amp; </a:t>
            </a:r>
            <a:r>
              <a:rPr lang="en-US" sz="900" dirty="0" err="1"/>
              <a:t>Laukka</a:t>
            </a:r>
            <a:r>
              <a:rPr lang="en-US" sz="900" dirty="0"/>
              <a:t>, P. (2003). Communication of emotions in vocal expression and music performance: different channels, same code? </a:t>
            </a:r>
            <a:r>
              <a:rPr lang="en-US" sz="900" i="1" dirty="0"/>
              <a:t>Psychological Bulletin</a:t>
            </a:r>
            <a:r>
              <a:rPr lang="en-US" sz="900" dirty="0"/>
              <a:t>, </a:t>
            </a:r>
            <a:r>
              <a:rPr lang="en-US" sz="900" i="1" dirty="0"/>
              <a:t>129</a:t>
            </a:r>
            <a:r>
              <a:rPr lang="en-US" sz="900" dirty="0"/>
              <a:t>(5). </a:t>
            </a:r>
          </a:p>
        </p:txBody>
      </p:sp>
      <p:sp>
        <p:nvSpPr>
          <p:cNvPr id="7" name="Footer Placeholder 3"/>
          <p:cNvSpPr>
            <a:spLocks noGrp="1"/>
          </p:cNvSpPr>
          <p:nvPr>
            <p:ph type="ftr" sz="quarter" idx="10"/>
          </p:nvPr>
        </p:nvSpPr>
        <p:spPr>
          <a:xfrm>
            <a:off x="2348014" y="6524626"/>
            <a:ext cx="6491186" cy="244475"/>
          </a:xfrm>
        </p:spPr>
        <p:txBody>
          <a:bodyPr/>
          <a:lstStyle/>
          <a:p>
            <a:r>
              <a:rPr lang="nl-NL"/>
              <a:t>Less</a:t>
            </a:r>
            <a:r>
              <a:rPr lang="nl-NL" dirty="0"/>
              <a:t> </a:t>
            </a:r>
            <a:r>
              <a:rPr lang="nl-NL" dirty="0" err="1"/>
              <a:t>Artificial</a:t>
            </a:r>
            <a:r>
              <a:rPr lang="nl-NL" dirty="0"/>
              <a:t> </a:t>
            </a:r>
            <a:r>
              <a:rPr lang="nl-NL" dirty="0" err="1"/>
              <a:t>Artificial</a:t>
            </a:r>
            <a:r>
              <a:rPr lang="nl-NL" dirty="0"/>
              <a:t> Intelligence - Dr. Anna </a:t>
            </a:r>
            <a:r>
              <a:rPr lang="nl-NL" dirty="0" err="1"/>
              <a:t>Jordanous</a:t>
            </a:r>
            <a:r>
              <a:rPr lang="nl-NL" dirty="0"/>
              <a:t> @</a:t>
            </a:r>
            <a:r>
              <a:rPr lang="nl-NL" dirty="0" err="1"/>
              <a:t>annajordanous</a:t>
            </a:r>
            <a:endParaRPr lang="en-GB" dirty="0"/>
          </a:p>
        </p:txBody>
      </p:sp>
      <p:sp>
        <p:nvSpPr>
          <p:cNvPr id="8" name="Title 2"/>
          <p:cNvSpPr>
            <a:spLocks noGrp="1"/>
          </p:cNvSpPr>
          <p:nvPr>
            <p:ph type="title"/>
          </p:nvPr>
        </p:nvSpPr>
        <p:spPr>
          <a:xfrm>
            <a:off x="1831535" y="339445"/>
            <a:ext cx="8686800" cy="808039"/>
          </a:xfrm>
        </p:spPr>
        <p:txBody>
          <a:bodyPr/>
          <a:lstStyle/>
          <a:p>
            <a:r>
              <a:rPr lang="en-GB" dirty="0"/>
              <a:t>What’s next </a:t>
            </a:r>
            <a:r>
              <a:rPr lang="en-GB"/>
              <a:t>– detecting </a:t>
            </a:r>
            <a:r>
              <a:rPr lang="en-GB" dirty="0"/>
              <a:t>emotions by vocal cues?</a:t>
            </a:r>
          </a:p>
        </p:txBody>
      </p:sp>
    </p:spTree>
    <p:extLst>
      <p:ext uri="{BB962C8B-B14F-4D97-AF65-F5344CB8AC3E}">
        <p14:creationId xmlns:p14="http://schemas.microsoft.com/office/powerpoint/2010/main" val="2028718712"/>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9E30E9-EAB7-D3DB-EDD7-DAF3352F945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21FE0A-F7DE-4B45-A180-AE528783692C}"/>
              </a:ext>
            </a:extLst>
          </p:cNvPr>
          <p:cNvSpPr>
            <a:spLocks noGrp="1"/>
          </p:cNvSpPr>
          <p:nvPr>
            <p:ph type="title"/>
          </p:nvPr>
        </p:nvSpPr>
        <p:spPr>
          <a:xfrm>
            <a:off x="838200" y="365125"/>
            <a:ext cx="3200400" cy="1325563"/>
          </a:xfrm>
        </p:spPr>
        <p:txBody>
          <a:bodyPr/>
          <a:lstStyle/>
          <a:p>
            <a:r>
              <a:rPr lang="en-GB" noProof="0" dirty="0"/>
              <a:t>Emotions in music</a:t>
            </a:r>
          </a:p>
        </p:txBody>
      </p:sp>
      <p:sp>
        <p:nvSpPr>
          <p:cNvPr id="4" name="Footer Placeholder 3">
            <a:extLst>
              <a:ext uri="{FF2B5EF4-FFF2-40B4-BE49-F238E27FC236}">
                <a16:creationId xmlns:a16="http://schemas.microsoft.com/office/drawing/2014/main" id="{76E132BE-532C-4651-17A3-3C45017C2992}"/>
              </a:ext>
            </a:extLst>
          </p:cNvPr>
          <p:cNvSpPr>
            <a:spLocks noGrp="1"/>
          </p:cNvSpPr>
          <p:nvPr>
            <p:ph type="ftr" sz="quarter" idx="11"/>
          </p:nvPr>
        </p:nvSpPr>
        <p:spPr/>
        <p:txBody>
          <a:bodyPr/>
          <a:lstStyle/>
          <a:p>
            <a:r>
              <a:rPr lang="en-GB" noProof="0" dirty="0"/>
              <a:t>Measuring intention and emotional involvement in jazz music - Anna Jordanous</a:t>
            </a:r>
          </a:p>
        </p:txBody>
      </p:sp>
      <p:sp>
        <p:nvSpPr>
          <p:cNvPr id="5" name="Content Placeholder 4">
            <a:extLst>
              <a:ext uri="{FF2B5EF4-FFF2-40B4-BE49-F238E27FC236}">
                <a16:creationId xmlns:a16="http://schemas.microsoft.com/office/drawing/2014/main" id="{98A102EB-4D7F-893A-2B59-C5C433053C65}"/>
              </a:ext>
            </a:extLst>
          </p:cNvPr>
          <p:cNvSpPr>
            <a:spLocks noGrp="1"/>
          </p:cNvSpPr>
          <p:nvPr>
            <p:ph idx="1"/>
          </p:nvPr>
        </p:nvSpPr>
        <p:spPr>
          <a:xfrm>
            <a:off x="838200" y="1825625"/>
            <a:ext cx="2703653" cy="4351338"/>
          </a:xfrm>
        </p:spPr>
        <p:txBody>
          <a:bodyPr>
            <a:normAutofit/>
          </a:bodyPr>
          <a:lstStyle/>
          <a:p>
            <a:pPr marL="0" indent="0">
              <a:buNone/>
            </a:pPr>
            <a:r>
              <a:rPr lang="en-GB" sz="1100" i="1" noProof="0" dirty="0">
                <a:effectLst/>
                <a:latin typeface="Arial" panose="020B0604020202020204" pitchFamily="34" charset="0"/>
                <a:cs typeface="Arial" panose="020B0604020202020204" pitchFamily="34" charset="0"/>
              </a:rPr>
              <a:t>Summary of Cross-Modal Patterns of Acoustic Cues for Discrete Emotions </a:t>
            </a:r>
            <a:endParaRPr lang="en-GB" sz="1100" noProof="0" dirty="0">
              <a:latin typeface="Arial" panose="020B0604020202020204" pitchFamily="34" charset="0"/>
              <a:cs typeface="Arial" panose="020B0604020202020204" pitchFamily="34" charset="0"/>
            </a:endParaRPr>
          </a:p>
          <a:p>
            <a:r>
              <a:rPr lang="en-GB" sz="1100" noProof="0" dirty="0">
                <a:effectLst/>
                <a:latin typeface="Arial" panose="020B0604020202020204" pitchFamily="34" charset="0"/>
                <a:cs typeface="Arial" panose="020B0604020202020204" pitchFamily="34" charset="0"/>
              </a:rPr>
              <a:t>P. N. </a:t>
            </a:r>
            <a:r>
              <a:rPr lang="en-GB" sz="1100" noProof="0" dirty="0" err="1">
                <a:effectLst/>
                <a:latin typeface="Arial" panose="020B0604020202020204" pitchFamily="34" charset="0"/>
                <a:cs typeface="Arial" panose="020B0604020202020204" pitchFamily="34" charset="0"/>
              </a:rPr>
              <a:t>Juslin</a:t>
            </a:r>
            <a:r>
              <a:rPr lang="en-GB" sz="1100" noProof="0" dirty="0">
                <a:effectLst/>
                <a:latin typeface="Arial" panose="020B0604020202020204" pitchFamily="34" charset="0"/>
                <a:cs typeface="Arial" panose="020B0604020202020204" pitchFamily="34" charset="0"/>
              </a:rPr>
              <a:t> &amp; P. </a:t>
            </a:r>
            <a:r>
              <a:rPr lang="en-GB" sz="1100" noProof="0" dirty="0" err="1">
                <a:effectLst/>
                <a:latin typeface="Arial" panose="020B0604020202020204" pitchFamily="34" charset="0"/>
                <a:cs typeface="Arial" panose="020B0604020202020204" pitchFamily="34" charset="0"/>
              </a:rPr>
              <a:t>Laukka</a:t>
            </a:r>
            <a:r>
              <a:rPr lang="en-GB" sz="1100" noProof="0" dirty="0">
                <a:effectLst/>
                <a:latin typeface="Arial" panose="020B0604020202020204" pitchFamily="34" charset="0"/>
                <a:cs typeface="Arial" panose="020B0604020202020204" pitchFamily="34" charset="0"/>
              </a:rPr>
              <a:t> (2003) </a:t>
            </a:r>
            <a:r>
              <a:rPr lang="en-GB" sz="1100" i="1" noProof="0" dirty="0">
                <a:effectLst/>
                <a:latin typeface="Arial" panose="020B0604020202020204" pitchFamily="34" charset="0"/>
                <a:cs typeface="Arial" panose="020B0604020202020204" pitchFamily="34" charset="0"/>
              </a:rPr>
              <a:t>Communication of Emotions in Vocal Expression and Music Performance: Different Channels, Same Code? </a:t>
            </a:r>
            <a:r>
              <a:rPr lang="en-GB" sz="1100" noProof="0" dirty="0">
                <a:effectLst/>
                <a:latin typeface="Arial" panose="020B0604020202020204" pitchFamily="34" charset="0"/>
                <a:cs typeface="Arial" panose="020B0604020202020204" pitchFamily="34" charset="0"/>
              </a:rPr>
              <a:t>Psychological Bulletin Vol. 129, No. 5, 770–814. </a:t>
            </a:r>
            <a:endParaRPr lang="en-GB" sz="1100" noProof="0" dirty="0">
              <a:latin typeface="Arial" panose="020B0604020202020204" pitchFamily="34" charset="0"/>
              <a:cs typeface="Arial" panose="020B0604020202020204" pitchFamily="34" charset="0"/>
            </a:endParaRPr>
          </a:p>
          <a:p>
            <a:endParaRPr lang="en-GB" sz="1100" noProof="0" dirty="0">
              <a:latin typeface="Arial" panose="020B0604020202020204" pitchFamily="34" charset="0"/>
              <a:cs typeface="Arial" panose="020B0604020202020204" pitchFamily="34" charset="0"/>
            </a:endParaRPr>
          </a:p>
        </p:txBody>
      </p:sp>
      <p:graphicFrame>
        <p:nvGraphicFramePr>
          <p:cNvPr id="7" name="Table 6">
            <a:extLst>
              <a:ext uri="{FF2B5EF4-FFF2-40B4-BE49-F238E27FC236}">
                <a16:creationId xmlns:a16="http://schemas.microsoft.com/office/drawing/2014/main" id="{673A8055-14DE-176D-32FD-74D5DE22FA8C}"/>
              </a:ext>
            </a:extLst>
          </p:cNvPr>
          <p:cNvGraphicFramePr>
            <a:graphicFrameLocks noGrp="1"/>
          </p:cNvGraphicFramePr>
          <p:nvPr>
            <p:extLst>
              <p:ext uri="{D42A27DB-BD31-4B8C-83A1-F6EECF244321}">
                <p14:modId xmlns:p14="http://schemas.microsoft.com/office/powerpoint/2010/main" val="1726831754"/>
              </p:ext>
            </p:extLst>
          </p:nvPr>
        </p:nvGraphicFramePr>
        <p:xfrm>
          <a:off x="4064000" y="0"/>
          <a:ext cx="8128000" cy="6685280"/>
        </p:xfrm>
        <a:graphic>
          <a:graphicData uri="http://schemas.openxmlformats.org/drawingml/2006/table">
            <a:tbl>
              <a:tblPr firstRow="1" bandRow="1">
                <a:tableStyleId>{5C22544A-7EE6-4342-B048-85BDC9FD1C3A}</a:tableStyleId>
              </a:tblPr>
              <a:tblGrid>
                <a:gridCol w="1394106">
                  <a:extLst>
                    <a:ext uri="{9D8B030D-6E8A-4147-A177-3AD203B41FA5}">
                      <a16:colId xmlns:a16="http://schemas.microsoft.com/office/drawing/2014/main" val="4119210831"/>
                    </a:ext>
                  </a:extLst>
                </a:gridCol>
                <a:gridCol w="6733894">
                  <a:extLst>
                    <a:ext uri="{9D8B030D-6E8A-4147-A177-3AD203B41FA5}">
                      <a16:colId xmlns:a16="http://schemas.microsoft.com/office/drawing/2014/main" val="1915277551"/>
                    </a:ext>
                  </a:extLst>
                </a:gridCol>
              </a:tblGrid>
              <a:tr h="370840">
                <a:tc>
                  <a:txBody>
                    <a:bodyPr/>
                    <a:lstStyle/>
                    <a:p>
                      <a:r>
                        <a:rPr lang="en-GB" sz="1800" noProof="0" dirty="0">
                          <a:effectLst/>
                          <a:latin typeface="Times"/>
                        </a:rPr>
                        <a:t>Emotion</a:t>
                      </a:r>
                      <a:endParaRPr lang="en-GB" noProof="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noProof="0" dirty="0">
                          <a:effectLst/>
                          <a:latin typeface="Times"/>
                        </a:rPr>
                        <a:t>Acoustic cues (vocal expression/music performance) </a:t>
                      </a:r>
                      <a:endParaRPr lang="en-GB" noProof="0" dirty="0"/>
                    </a:p>
                  </a:txBody>
                  <a:tcPr/>
                </a:tc>
                <a:extLst>
                  <a:ext uri="{0D108BD9-81ED-4DB2-BD59-A6C34878D82A}">
                    <a16:rowId xmlns:a16="http://schemas.microsoft.com/office/drawing/2014/main" val="2930849006"/>
                  </a:ext>
                </a:extLst>
              </a:tr>
              <a:tr h="370840">
                <a:tc>
                  <a:txBody>
                    <a:bodyPr/>
                    <a:lstStyle/>
                    <a:p>
                      <a:r>
                        <a:rPr lang="en-GB" sz="1800" noProof="0" dirty="0">
                          <a:effectLst/>
                          <a:latin typeface="Times"/>
                        </a:rPr>
                        <a:t>Anger</a:t>
                      </a:r>
                      <a:endParaRPr lang="en-GB" noProof="0" dirty="0"/>
                    </a:p>
                  </a:txBody>
                  <a:tcPr/>
                </a:tc>
                <a:tc>
                  <a:txBody>
                    <a:bodyPr/>
                    <a:lstStyle/>
                    <a:p>
                      <a:r>
                        <a:rPr lang="en-GB" sz="1800" noProof="0" dirty="0">
                          <a:effectLst/>
                          <a:latin typeface="Times"/>
                        </a:rPr>
                        <a:t>Fast speech rate/tempo, high voice intensity/sound level, much voice intensity/sound level variability, much high-frequency energy, high F0/pitch level, much F0/pitch variability, rising F0/pitch contour, fast voice onsets/tone attacks, and microstructural irregularity</a:t>
                      </a:r>
                      <a:endParaRPr lang="en-GB" noProof="0" dirty="0"/>
                    </a:p>
                  </a:txBody>
                  <a:tcPr/>
                </a:tc>
                <a:extLst>
                  <a:ext uri="{0D108BD9-81ED-4DB2-BD59-A6C34878D82A}">
                    <a16:rowId xmlns:a16="http://schemas.microsoft.com/office/drawing/2014/main" val="901836770"/>
                  </a:ext>
                </a:extLst>
              </a:tr>
              <a:tr h="370840">
                <a:tc>
                  <a:txBody>
                    <a:bodyPr/>
                    <a:lstStyle/>
                    <a:p>
                      <a:r>
                        <a:rPr lang="en-GB" sz="1800" noProof="0" dirty="0">
                          <a:effectLst/>
                          <a:latin typeface="Times"/>
                        </a:rPr>
                        <a:t>Fear</a:t>
                      </a:r>
                      <a:endParaRPr lang="en-GB" noProof="0" dirty="0"/>
                    </a:p>
                  </a:txBody>
                  <a:tcPr/>
                </a:tc>
                <a:tc>
                  <a:txBody>
                    <a:bodyPr/>
                    <a:lstStyle/>
                    <a:p>
                      <a:r>
                        <a:rPr lang="en-GB" sz="1800" noProof="0" dirty="0">
                          <a:effectLst/>
                          <a:latin typeface="Times"/>
                        </a:rPr>
                        <a:t>Fast speech rate/tempo, low voice intensity/sound level (except in panic fear), much voice intensity/sound level variability, little high-frequency energy, high F0/pitch level, little F0/pitch variability, rising F0/pitch contour, and a lot of microstructural irregularity </a:t>
                      </a:r>
                      <a:endParaRPr lang="en-GB" noProof="0" dirty="0"/>
                    </a:p>
                  </a:txBody>
                  <a:tcPr/>
                </a:tc>
                <a:extLst>
                  <a:ext uri="{0D108BD9-81ED-4DB2-BD59-A6C34878D82A}">
                    <a16:rowId xmlns:a16="http://schemas.microsoft.com/office/drawing/2014/main" val="1928615167"/>
                  </a:ext>
                </a:extLst>
              </a:tr>
              <a:tr h="370840">
                <a:tc>
                  <a:txBody>
                    <a:bodyPr/>
                    <a:lstStyle/>
                    <a:p>
                      <a:r>
                        <a:rPr lang="en-GB" sz="1800" noProof="0" dirty="0">
                          <a:effectLst/>
                          <a:latin typeface="Times"/>
                        </a:rPr>
                        <a:t>Happiness</a:t>
                      </a:r>
                      <a:endParaRPr lang="en-GB" noProof="0" dirty="0"/>
                    </a:p>
                  </a:txBody>
                  <a:tcPr/>
                </a:tc>
                <a:tc>
                  <a:txBody>
                    <a:bodyPr/>
                    <a:lstStyle/>
                    <a:p>
                      <a:r>
                        <a:rPr lang="en-GB" sz="1800" noProof="0" dirty="0">
                          <a:effectLst/>
                          <a:latin typeface="Times"/>
                        </a:rPr>
                        <a:t>Fast speech rate/tempo, medium–high voice intensity/sound level, medium high-frequency energy, high F0/pitch level, much F0/pitch variability, rising F0/pitch contour, fast voice onsets/tone attacks, and very little microstructural regularity </a:t>
                      </a:r>
                      <a:endParaRPr lang="en-GB" noProof="0" dirty="0"/>
                    </a:p>
                  </a:txBody>
                  <a:tcPr/>
                </a:tc>
                <a:extLst>
                  <a:ext uri="{0D108BD9-81ED-4DB2-BD59-A6C34878D82A}">
                    <a16:rowId xmlns:a16="http://schemas.microsoft.com/office/drawing/2014/main" val="410494553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noProof="0" dirty="0">
                          <a:effectLst/>
                          <a:latin typeface="Times"/>
                        </a:rPr>
                        <a:t>Sadness </a:t>
                      </a:r>
                      <a:endParaRPr lang="en-GB" noProof="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noProof="0" dirty="0">
                          <a:effectLst/>
                          <a:latin typeface="Times"/>
                        </a:rPr>
                        <a:t>Slow speech rate/tempo, low voice intensity/sound level, little voice intensity/sound level variability, little high-frequency energy, low F0/pitch level, little F0/pitch variability, falling F0/pitch contour, slow voice onsets/tone attacks, and microstructural irregularity </a:t>
                      </a:r>
                      <a:endParaRPr lang="en-GB" noProof="0" dirty="0"/>
                    </a:p>
                  </a:txBody>
                  <a:tcPr/>
                </a:tc>
                <a:extLst>
                  <a:ext uri="{0D108BD9-81ED-4DB2-BD59-A6C34878D82A}">
                    <a16:rowId xmlns:a16="http://schemas.microsoft.com/office/drawing/2014/main" val="3288569246"/>
                  </a:ext>
                </a:extLst>
              </a:tr>
              <a:tr h="370840">
                <a:tc>
                  <a:txBody>
                    <a:bodyPr/>
                    <a:lstStyle/>
                    <a:p>
                      <a:r>
                        <a:rPr lang="en-GB" sz="1800" noProof="0" dirty="0">
                          <a:effectLst/>
                          <a:latin typeface="Times"/>
                        </a:rPr>
                        <a:t>Tenderness</a:t>
                      </a:r>
                      <a:endParaRPr lang="en-GB" noProof="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noProof="0" dirty="0">
                          <a:effectLst/>
                          <a:latin typeface="Times"/>
                        </a:rPr>
                        <a:t>Slow speech rate/tempo, low voice intensity/sound level, little voice intensity/sound level variability, little high-frequency energy, low F0/pitch level, little F0/pitch variability, falling F0/pitch contours, slow voice onsets/tone attacks, and microstructural regularity </a:t>
                      </a:r>
                      <a:endParaRPr lang="en-GB" noProof="0" dirty="0"/>
                    </a:p>
                  </a:txBody>
                  <a:tcPr/>
                </a:tc>
                <a:extLst>
                  <a:ext uri="{0D108BD9-81ED-4DB2-BD59-A6C34878D82A}">
                    <a16:rowId xmlns:a16="http://schemas.microsoft.com/office/drawing/2014/main" val="367315893"/>
                  </a:ext>
                </a:extLst>
              </a:tr>
              <a:tr h="370840">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lang="en-GB" i="1" noProof="0" dirty="0"/>
                    </a:p>
                  </a:txBody>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1800" i="1" noProof="0" dirty="0">
                          <a:effectLst/>
                          <a:latin typeface="Times"/>
                        </a:rPr>
                        <a:t>Note. F0 </a:t>
                      </a:r>
                      <a:r>
                        <a:rPr lang="en-GB" sz="1800" i="1" noProof="0" dirty="0">
                          <a:effectLst/>
                          <a:latin typeface="Universal"/>
                        </a:rPr>
                        <a:t> </a:t>
                      </a:r>
                      <a:r>
                        <a:rPr lang="en-GB" sz="1800" i="1" noProof="0" dirty="0">
                          <a:effectLst/>
                          <a:latin typeface="Times"/>
                        </a:rPr>
                        <a:t>fundamental frequency. </a:t>
                      </a:r>
                      <a:endParaRPr lang="en-GB" i="1" noProof="0" dirty="0"/>
                    </a:p>
                  </a:txBody>
                  <a:tcPr/>
                </a:tc>
                <a:extLst>
                  <a:ext uri="{0D108BD9-81ED-4DB2-BD59-A6C34878D82A}">
                    <a16:rowId xmlns:a16="http://schemas.microsoft.com/office/drawing/2014/main" val="3965701261"/>
                  </a:ext>
                </a:extLst>
              </a:tr>
            </a:tbl>
          </a:graphicData>
        </a:graphic>
      </p:graphicFrame>
    </p:spTree>
    <p:extLst>
      <p:ext uri="{BB962C8B-B14F-4D97-AF65-F5344CB8AC3E}">
        <p14:creationId xmlns:p14="http://schemas.microsoft.com/office/powerpoint/2010/main" val="15487633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A45454-2211-1A15-7659-0195C84B194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6D16A0-9562-080C-EDA6-56EC58BFABBB}"/>
              </a:ext>
            </a:extLst>
          </p:cNvPr>
          <p:cNvSpPr>
            <a:spLocks noGrp="1"/>
          </p:cNvSpPr>
          <p:nvPr>
            <p:ph type="title"/>
          </p:nvPr>
        </p:nvSpPr>
        <p:spPr/>
        <p:txBody>
          <a:bodyPr anchor="ctr">
            <a:normAutofit/>
          </a:bodyPr>
          <a:lstStyle/>
          <a:p>
            <a:r>
              <a:rPr lang="en-GB" noProof="0" dirty="0"/>
              <a:t>Assumptions</a:t>
            </a:r>
          </a:p>
        </p:txBody>
      </p:sp>
      <p:sp>
        <p:nvSpPr>
          <p:cNvPr id="3" name="Content Placeholder 2">
            <a:extLst>
              <a:ext uri="{FF2B5EF4-FFF2-40B4-BE49-F238E27FC236}">
                <a16:creationId xmlns:a16="http://schemas.microsoft.com/office/drawing/2014/main" id="{16EF7DDD-92E7-32D2-C0DE-F3C001F1AFDB}"/>
              </a:ext>
            </a:extLst>
          </p:cNvPr>
          <p:cNvSpPr>
            <a:spLocks noGrp="1"/>
          </p:cNvSpPr>
          <p:nvPr>
            <p:ph idx="1"/>
          </p:nvPr>
        </p:nvSpPr>
        <p:spPr/>
        <p:txBody>
          <a:bodyPr>
            <a:normAutofit/>
          </a:bodyPr>
          <a:lstStyle/>
          <a:p>
            <a:pPr marL="0" indent="0">
              <a:buNone/>
            </a:pPr>
            <a:r>
              <a:rPr lang="en-GB" sz="2400" b="0" i="0" noProof="0" dirty="0">
                <a:effectLst/>
              </a:rPr>
              <a:t>Assumptions:</a:t>
            </a:r>
            <a:br>
              <a:rPr lang="en-GB" sz="2400" b="0" i="0" noProof="0" dirty="0">
                <a:effectLst/>
              </a:rPr>
            </a:br>
            <a:r>
              <a:rPr lang="en-GB" sz="2400" b="0" i="0" noProof="0" dirty="0">
                <a:effectLst/>
              </a:rPr>
              <a:t>* Improvisation is creative process where the outputs are closely tied to the live process.</a:t>
            </a:r>
            <a:br>
              <a:rPr lang="en-GB" sz="2400" b="0" i="0" noProof="0" dirty="0">
                <a:effectLst/>
              </a:rPr>
            </a:br>
            <a:r>
              <a:rPr lang="en-GB" sz="2400" b="0" i="0" noProof="0" dirty="0">
                <a:effectLst/>
              </a:rPr>
              <a:t>• emotional content in the music can be used as a proxy for emotional involvement</a:t>
            </a:r>
            <a:br>
              <a:rPr lang="en-GB" sz="2400" b="0" i="0" noProof="0" dirty="0">
                <a:effectLst/>
              </a:rPr>
            </a:br>
            <a:r>
              <a:rPr lang="en-GB" sz="2400" b="0" i="0" noProof="0" dirty="0">
                <a:effectLst/>
              </a:rPr>
              <a:t>• emotional content can be represented using either Russell valence and arousal model or the 5 key emotions as captured by </a:t>
            </a:r>
            <a:r>
              <a:rPr lang="en-GB" sz="2400" b="0" i="0" noProof="0" dirty="0" err="1">
                <a:effectLst/>
              </a:rPr>
              <a:t>Juslin</a:t>
            </a:r>
            <a:r>
              <a:rPr lang="en-GB" sz="2400" b="0" i="0" noProof="0" dirty="0">
                <a:effectLst/>
              </a:rPr>
              <a:t> and </a:t>
            </a:r>
            <a:r>
              <a:rPr lang="en-GB" sz="2400" b="0" i="0" noProof="0" dirty="0" err="1">
                <a:effectLst/>
              </a:rPr>
              <a:t>Laukka</a:t>
            </a:r>
            <a:r>
              <a:rPr lang="en-GB" sz="2400" b="0" i="0" noProof="0" dirty="0">
                <a:effectLst/>
              </a:rPr>
              <a:t>. Russell ok for summative but not for magnitude, so J&amp;L better?</a:t>
            </a:r>
            <a:br>
              <a:rPr lang="en-GB" sz="2400" b="0" i="0" noProof="0" dirty="0">
                <a:effectLst/>
              </a:rPr>
            </a:br>
            <a:r>
              <a:rPr lang="en-GB" sz="2400" b="0" i="0" noProof="0" dirty="0">
                <a:effectLst/>
              </a:rPr>
              <a:t>• Intention and emotional involvement are recognised outside my work, as part of the key contributors to musical creativity (alongside social interaction and communication, and domain competence)</a:t>
            </a:r>
            <a:br>
              <a:rPr lang="en-GB" sz="2400" b="0" i="0" noProof="0" dirty="0">
                <a:effectLst/>
              </a:rPr>
            </a:br>
            <a:r>
              <a:rPr lang="en-GB" sz="2400" b="0" i="0" noProof="0" dirty="0">
                <a:effectLst/>
              </a:rPr>
              <a:t>• I can use 'song' or 'chart' to represent lead sheet plus chord (chart probably better, but more confusing for a non </a:t>
            </a:r>
            <a:r>
              <a:rPr lang="en-GB" sz="2400" b="0" i="0" noProof="0" dirty="0" err="1">
                <a:effectLst/>
              </a:rPr>
              <a:t>jazzer</a:t>
            </a:r>
            <a:r>
              <a:rPr lang="en-GB" sz="2400" b="0" i="0" noProof="0" dirty="0">
                <a:effectLst/>
              </a:rPr>
              <a:t>?)</a:t>
            </a:r>
            <a:endParaRPr lang="en-GB" sz="2400" noProof="0" dirty="0"/>
          </a:p>
        </p:txBody>
      </p:sp>
      <p:sp>
        <p:nvSpPr>
          <p:cNvPr id="4" name="Footer Placeholder 3">
            <a:extLst>
              <a:ext uri="{FF2B5EF4-FFF2-40B4-BE49-F238E27FC236}">
                <a16:creationId xmlns:a16="http://schemas.microsoft.com/office/drawing/2014/main" id="{DDF9B671-C861-8AA1-85A6-942F15649436}"/>
              </a:ext>
            </a:extLst>
          </p:cNvPr>
          <p:cNvSpPr>
            <a:spLocks noGrp="1"/>
          </p:cNvSpPr>
          <p:nvPr>
            <p:ph type="ftr" sz="quarter" idx="11"/>
          </p:nvPr>
        </p:nvSpPr>
        <p:spPr/>
        <p:txBody>
          <a:bodyPr anchor="ctr">
            <a:normAutofit/>
          </a:bodyPr>
          <a:lstStyle/>
          <a:p>
            <a:pPr>
              <a:lnSpc>
                <a:spcPct val="90000"/>
              </a:lnSpc>
              <a:spcAft>
                <a:spcPts val="600"/>
              </a:spcAft>
            </a:pPr>
            <a:r>
              <a:rPr lang="en-GB" sz="900" noProof="0" dirty="0"/>
              <a:t>Measuring intention and emotional involvement in jazz music - Anna Jordanous</a:t>
            </a:r>
          </a:p>
        </p:txBody>
      </p:sp>
    </p:spTree>
    <p:extLst>
      <p:ext uri="{BB962C8B-B14F-4D97-AF65-F5344CB8AC3E}">
        <p14:creationId xmlns:p14="http://schemas.microsoft.com/office/powerpoint/2010/main" val="1169711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CC54B9-1FD0-0747-53A2-F5B0F5529A9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0AD196-86DA-A283-24E9-53B7079CE747}"/>
              </a:ext>
            </a:extLst>
          </p:cNvPr>
          <p:cNvSpPr>
            <a:spLocks noGrp="1"/>
          </p:cNvSpPr>
          <p:nvPr>
            <p:ph type="title"/>
          </p:nvPr>
        </p:nvSpPr>
        <p:spPr/>
        <p:txBody>
          <a:bodyPr/>
          <a:lstStyle/>
          <a:p>
            <a:r>
              <a:rPr lang="en-GB" noProof="0" dirty="0"/>
              <a:t>What do I need?</a:t>
            </a:r>
          </a:p>
        </p:txBody>
      </p:sp>
      <p:sp>
        <p:nvSpPr>
          <p:cNvPr id="3" name="Content Placeholder 2">
            <a:extLst>
              <a:ext uri="{FF2B5EF4-FFF2-40B4-BE49-F238E27FC236}">
                <a16:creationId xmlns:a16="http://schemas.microsoft.com/office/drawing/2014/main" id="{15B9F52F-EC55-DB85-AEDE-6AAC889DF274}"/>
              </a:ext>
            </a:extLst>
          </p:cNvPr>
          <p:cNvSpPr>
            <a:spLocks noGrp="1"/>
          </p:cNvSpPr>
          <p:nvPr>
            <p:ph idx="1"/>
          </p:nvPr>
        </p:nvSpPr>
        <p:spPr>
          <a:xfrm>
            <a:off x="208345" y="1435261"/>
            <a:ext cx="11829326" cy="4741702"/>
          </a:xfrm>
        </p:spPr>
        <p:txBody>
          <a:bodyPr>
            <a:noAutofit/>
          </a:bodyPr>
          <a:lstStyle/>
          <a:p>
            <a:pPr marL="0" indent="0">
              <a:buNone/>
            </a:pPr>
            <a:r>
              <a:rPr lang="en-GB" sz="2400" noProof="0" dirty="0"/>
              <a:t>• data ranking most creative improvisations</a:t>
            </a:r>
            <a:br>
              <a:rPr lang="en-GB" sz="2400" noProof="0" dirty="0"/>
            </a:br>
            <a:r>
              <a:rPr lang="en-GB" sz="2400" noProof="0" dirty="0"/>
              <a:t>• data for multiple improvisations</a:t>
            </a:r>
            <a:br>
              <a:rPr lang="en-GB" sz="2400" noProof="0" dirty="0"/>
            </a:br>
            <a:r>
              <a:rPr lang="en-GB" sz="2400" noProof="0" dirty="0"/>
              <a:t>• ml model </a:t>
            </a:r>
            <a:r>
              <a:rPr lang="en-GB" sz="2400" noProof="0" dirty="0" err="1"/>
              <a:t>eg</a:t>
            </a:r>
            <a:r>
              <a:rPr lang="en-GB" sz="2400" noProof="0" dirty="0"/>
              <a:t> transformer trained on valence/arousal (</a:t>
            </a:r>
            <a:r>
              <a:rPr lang="en-GB" sz="2400" noProof="0" dirty="0" err="1"/>
              <a:t>soleymani</a:t>
            </a:r>
            <a:r>
              <a:rPr lang="en-GB" sz="2400" noProof="0" dirty="0"/>
              <a:t> et al?) - </a:t>
            </a:r>
            <a:r>
              <a:rPr lang="en-GB" sz="2400" noProof="0" dirty="0" err="1"/>
              <a:t>benetos</a:t>
            </a:r>
            <a:r>
              <a:rPr lang="en-GB" sz="2400" noProof="0" dirty="0"/>
              <a:t> et al 2021? Assumption that git repo using </a:t>
            </a:r>
            <a:r>
              <a:rPr lang="en-GB" sz="2400" noProof="0" dirty="0" err="1"/>
              <a:t>Spotipy</a:t>
            </a:r>
            <a:r>
              <a:rPr lang="en-GB" sz="2400" noProof="0" dirty="0"/>
              <a:t> won't work any more</a:t>
            </a:r>
            <a:br>
              <a:rPr lang="en-GB" sz="2400" noProof="0" dirty="0"/>
            </a:br>
            <a:r>
              <a:rPr lang="en-GB" sz="2400" noProof="0" dirty="0"/>
              <a:t>• library to calculate J&amp;L features - </a:t>
            </a:r>
            <a:r>
              <a:rPr lang="en-GB" sz="2400" noProof="0" dirty="0" err="1"/>
              <a:t>librosa</a:t>
            </a:r>
            <a:r>
              <a:rPr lang="en-GB" sz="2400" noProof="0" dirty="0"/>
              <a:t>? Super collider?</a:t>
            </a:r>
            <a:br>
              <a:rPr lang="en-GB" sz="2400" noProof="0" dirty="0"/>
            </a:br>
            <a:r>
              <a:rPr lang="en-GB" sz="2400" noProof="0" dirty="0"/>
              <a:t>• do I want to get human input for validation? Or is the ranking enough?</a:t>
            </a:r>
            <a:br>
              <a:rPr lang="en-GB" sz="2400" noProof="0" dirty="0"/>
            </a:br>
            <a:r>
              <a:rPr lang="en-GB" sz="2400" noProof="0" dirty="0"/>
              <a:t>• Data on popularity of artists in dataset (</a:t>
            </a:r>
            <a:r>
              <a:rPr lang="en-GB" sz="2400" noProof="0" dirty="0" err="1"/>
              <a:t>spotipy</a:t>
            </a:r>
            <a:r>
              <a:rPr lang="en-GB" sz="2400" noProof="0" dirty="0"/>
              <a:t>?)</a:t>
            </a:r>
            <a:br>
              <a:rPr lang="en-GB" sz="2400" noProof="0" dirty="0"/>
            </a:br>
            <a:r>
              <a:rPr lang="en-GB" sz="2400" noProof="0" dirty="0"/>
              <a:t>• Literature survey on MER music emotion recognition, especially anything looking at creativity- MAY INFLUENCE METHOD</a:t>
            </a:r>
            <a:br>
              <a:rPr lang="en-GB" sz="2400" noProof="0" dirty="0"/>
            </a:br>
            <a:r>
              <a:rPr lang="en-GB" sz="2400" noProof="0" dirty="0"/>
              <a:t>• Stats method to analyse results across songs</a:t>
            </a:r>
            <a:br>
              <a:rPr lang="en-GB" sz="2400" noProof="0" dirty="0"/>
            </a:br>
            <a:r>
              <a:rPr lang="en-GB" sz="2400" noProof="0" dirty="0"/>
              <a:t>• organising data into sets for analysis, need to cross check against data on </a:t>
            </a:r>
            <a:r>
              <a:rPr lang="en-GB" sz="2400" noProof="0" dirty="0" err="1"/>
              <a:t>popularity+year</a:t>
            </a:r>
            <a:r>
              <a:rPr lang="en-GB" sz="2400" noProof="0" dirty="0"/>
              <a:t> as well as matching across a lead sheet</a:t>
            </a:r>
            <a:br>
              <a:rPr lang="en-GB" sz="2400" noProof="0" dirty="0"/>
            </a:br>
            <a:r>
              <a:rPr lang="en-GB" sz="2400" noProof="0" dirty="0"/>
              <a:t>• check for different songs with same name </a:t>
            </a:r>
            <a:r>
              <a:rPr lang="en-GB" sz="2400" noProof="0" dirty="0" err="1"/>
              <a:t>eg</a:t>
            </a:r>
            <a:r>
              <a:rPr lang="en-GB" sz="2400" noProof="0" dirty="0"/>
              <a:t> moaning</a:t>
            </a:r>
          </a:p>
        </p:txBody>
      </p:sp>
      <p:sp>
        <p:nvSpPr>
          <p:cNvPr id="4" name="Footer Placeholder 3">
            <a:extLst>
              <a:ext uri="{FF2B5EF4-FFF2-40B4-BE49-F238E27FC236}">
                <a16:creationId xmlns:a16="http://schemas.microsoft.com/office/drawing/2014/main" id="{E4428532-8ADA-BBBE-F8D0-58099D2169FC}"/>
              </a:ext>
            </a:extLst>
          </p:cNvPr>
          <p:cNvSpPr>
            <a:spLocks noGrp="1"/>
          </p:cNvSpPr>
          <p:nvPr>
            <p:ph type="ftr" sz="quarter" idx="11"/>
          </p:nvPr>
        </p:nvSpPr>
        <p:spPr/>
        <p:txBody>
          <a:bodyPr/>
          <a:lstStyle/>
          <a:p>
            <a:r>
              <a:rPr lang="en-GB" noProof="0" dirty="0"/>
              <a:t>Measuring intention and emotional involvement in jazz music - Anna Jordanous</a:t>
            </a:r>
          </a:p>
        </p:txBody>
      </p:sp>
    </p:spTree>
    <p:extLst>
      <p:ext uri="{BB962C8B-B14F-4D97-AF65-F5344CB8AC3E}">
        <p14:creationId xmlns:p14="http://schemas.microsoft.com/office/powerpoint/2010/main" val="25551634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7E01CC-DD6C-731B-2180-8BF6C12B79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03595B-AECA-85CC-6C4B-85EEB522993B}"/>
              </a:ext>
            </a:extLst>
          </p:cNvPr>
          <p:cNvSpPr>
            <a:spLocks noGrp="1"/>
          </p:cNvSpPr>
          <p:nvPr>
            <p:ph type="title"/>
          </p:nvPr>
        </p:nvSpPr>
        <p:spPr/>
        <p:txBody>
          <a:bodyPr/>
          <a:lstStyle/>
          <a:p>
            <a:r>
              <a:rPr lang="en-GB" noProof="0" dirty="0"/>
              <a:t>Data</a:t>
            </a:r>
          </a:p>
        </p:txBody>
      </p:sp>
      <p:sp>
        <p:nvSpPr>
          <p:cNvPr id="3" name="Content Placeholder 2">
            <a:extLst>
              <a:ext uri="{FF2B5EF4-FFF2-40B4-BE49-F238E27FC236}">
                <a16:creationId xmlns:a16="http://schemas.microsoft.com/office/drawing/2014/main" id="{4CC628AE-D7A2-0441-5AD5-21FE721B1985}"/>
              </a:ext>
            </a:extLst>
          </p:cNvPr>
          <p:cNvSpPr>
            <a:spLocks noGrp="1"/>
          </p:cNvSpPr>
          <p:nvPr>
            <p:ph idx="1"/>
          </p:nvPr>
        </p:nvSpPr>
        <p:spPr>
          <a:xfrm>
            <a:off x="208345" y="1435261"/>
            <a:ext cx="11829326" cy="4741702"/>
          </a:xfrm>
        </p:spPr>
        <p:txBody>
          <a:bodyPr>
            <a:noAutofit/>
          </a:bodyPr>
          <a:lstStyle/>
          <a:p>
            <a:pPr marL="0" indent="0">
              <a:buNone/>
            </a:pPr>
            <a:r>
              <a:rPr lang="en-GB" sz="2400" noProof="0" dirty="0"/>
              <a:t>Audio:</a:t>
            </a:r>
          </a:p>
          <a:p>
            <a:pPr marL="0" indent="0">
              <a:buNone/>
            </a:pPr>
            <a:r>
              <a:rPr lang="en-GB" sz="2400" noProof="0" dirty="0"/>
              <a:t>Filosax </a:t>
            </a:r>
            <a:r>
              <a:rPr lang="en-GB" sz="2400" noProof="0" dirty="0">
                <a:hlinkClick r:id="rId2"/>
              </a:rPr>
              <a:t>https://dave-foster.github.io/filosax/</a:t>
            </a:r>
            <a:endParaRPr lang="en-GB" sz="2400" noProof="0" dirty="0">
              <a:hlinkClick r:id="rId3"/>
            </a:endParaRPr>
          </a:p>
          <a:p>
            <a:pPr marL="0" indent="0">
              <a:buNone/>
            </a:pPr>
            <a:r>
              <a:rPr lang="en-GB" sz="2400" noProof="0" dirty="0" err="1"/>
              <a:t>Jordan:Jazz</a:t>
            </a:r>
            <a:r>
              <a:rPr lang="en-GB" sz="2400" noProof="0" dirty="0"/>
              <a:t> </a:t>
            </a:r>
            <a:r>
              <a:rPr lang="en-GB" sz="2400" noProof="0" dirty="0">
                <a:hlinkClick r:id="rId3"/>
              </a:rPr>
              <a:t>https://github.com/jblsmith/ma-thesis</a:t>
            </a:r>
            <a:endParaRPr lang="en-GB" sz="2400" noProof="0" dirty="0"/>
          </a:p>
          <a:p>
            <a:pPr marL="0" indent="0">
              <a:buNone/>
            </a:pPr>
            <a:r>
              <a:rPr lang="en-GB" sz="2400" noProof="0" dirty="0"/>
              <a:t>RWC Music Database </a:t>
            </a:r>
            <a:r>
              <a:rPr lang="en-GB" sz="2400" noProof="0" dirty="0">
                <a:hlinkClick r:id="rId4"/>
              </a:rPr>
              <a:t>http://staff.aist.go.jp/m.goto/RWC-MDB/</a:t>
            </a:r>
            <a:r>
              <a:rPr lang="en-GB" sz="2400" noProof="0" dirty="0"/>
              <a:t> Jazz Music Database</a:t>
            </a:r>
          </a:p>
          <a:p>
            <a:pPr marL="0" indent="0">
              <a:buNone/>
            </a:pPr>
            <a:endParaRPr lang="en-GB" sz="2400" noProof="0" dirty="0"/>
          </a:p>
          <a:p>
            <a:pPr marL="0" indent="0">
              <a:buNone/>
            </a:pPr>
            <a:r>
              <a:rPr lang="en-GB" sz="2400" noProof="0" dirty="0"/>
              <a:t>Weimar Jazz database </a:t>
            </a:r>
            <a:r>
              <a:rPr lang="en-GB" sz="2400" noProof="0" dirty="0">
                <a:hlinkClick r:id="rId5"/>
              </a:rPr>
              <a:t>https://jazzomat.hfm-weimar.de/dbformat/dboverview.html</a:t>
            </a:r>
            <a:r>
              <a:rPr lang="en-GB" sz="2400" noProof="0" dirty="0"/>
              <a:t> </a:t>
            </a:r>
          </a:p>
          <a:p>
            <a:pPr marL="0" indent="0">
              <a:buNone/>
            </a:pPr>
            <a:r>
              <a:rPr lang="en-GB" sz="2400" dirty="0"/>
              <a:t>DTL1000 (dig that lick) </a:t>
            </a:r>
            <a:r>
              <a:rPr lang="en-GB" sz="2400" dirty="0">
                <a:hlinkClick r:id="rId6"/>
              </a:rPr>
              <a:t>https://reshare.ukdataservice.ac.uk/854781/</a:t>
            </a:r>
            <a:r>
              <a:rPr lang="en-GB" sz="2400" dirty="0"/>
              <a:t> </a:t>
            </a:r>
            <a:r>
              <a:rPr lang="en-GB" sz="2400" dirty="0">
                <a:hlinkClick r:id="rId7"/>
              </a:rPr>
              <a:t>https://dig-that-lick.eecs.qmul.ac.uk/index.html</a:t>
            </a:r>
            <a:r>
              <a:rPr lang="en-GB" sz="2400" dirty="0"/>
              <a:t> </a:t>
            </a:r>
            <a:r>
              <a:rPr lang="en-GB" sz="2400" dirty="0">
                <a:hlinkClick r:id="rId8"/>
              </a:rPr>
              <a:t>https://osf.io/6jm8x</a:t>
            </a:r>
            <a:r>
              <a:rPr lang="en-GB" sz="2400" dirty="0"/>
              <a:t> </a:t>
            </a:r>
            <a:endParaRPr lang="en-GB" sz="2400" noProof="0" dirty="0"/>
          </a:p>
        </p:txBody>
      </p:sp>
      <p:sp>
        <p:nvSpPr>
          <p:cNvPr id="4" name="Footer Placeholder 3">
            <a:extLst>
              <a:ext uri="{FF2B5EF4-FFF2-40B4-BE49-F238E27FC236}">
                <a16:creationId xmlns:a16="http://schemas.microsoft.com/office/drawing/2014/main" id="{F97CA4F5-A91D-C70A-03B6-8D7187E7E666}"/>
              </a:ext>
            </a:extLst>
          </p:cNvPr>
          <p:cNvSpPr>
            <a:spLocks noGrp="1"/>
          </p:cNvSpPr>
          <p:nvPr>
            <p:ph type="ftr" sz="quarter" idx="11"/>
          </p:nvPr>
        </p:nvSpPr>
        <p:spPr/>
        <p:txBody>
          <a:bodyPr/>
          <a:lstStyle/>
          <a:p>
            <a:r>
              <a:rPr lang="en-GB" noProof="0" dirty="0"/>
              <a:t>Measuring intention and emotional involvement in jazz music - Anna Jordanous</a:t>
            </a:r>
          </a:p>
        </p:txBody>
      </p:sp>
    </p:spTree>
    <p:extLst>
      <p:ext uri="{BB962C8B-B14F-4D97-AF65-F5344CB8AC3E}">
        <p14:creationId xmlns:p14="http://schemas.microsoft.com/office/powerpoint/2010/main" val="39226861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E86552-4CDE-6C58-CA1C-B4390F02416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A13FC8-4251-6E14-8871-76C2D91FC519}"/>
              </a:ext>
            </a:extLst>
          </p:cNvPr>
          <p:cNvSpPr>
            <a:spLocks noGrp="1"/>
          </p:cNvSpPr>
          <p:nvPr>
            <p:ph type="title"/>
          </p:nvPr>
        </p:nvSpPr>
        <p:spPr/>
        <p:txBody>
          <a:bodyPr anchor="ctr">
            <a:normAutofit/>
          </a:bodyPr>
          <a:lstStyle/>
          <a:p>
            <a:r>
              <a:rPr lang="en-GB" noProof="0" dirty="0"/>
              <a:t>Methodology</a:t>
            </a:r>
          </a:p>
        </p:txBody>
      </p:sp>
      <p:sp>
        <p:nvSpPr>
          <p:cNvPr id="3" name="Content Placeholder 2">
            <a:extLst>
              <a:ext uri="{FF2B5EF4-FFF2-40B4-BE49-F238E27FC236}">
                <a16:creationId xmlns:a16="http://schemas.microsoft.com/office/drawing/2014/main" id="{CAC504D3-0D84-98C4-E714-6D54B03B7862}"/>
              </a:ext>
            </a:extLst>
          </p:cNvPr>
          <p:cNvSpPr>
            <a:spLocks noGrp="1"/>
          </p:cNvSpPr>
          <p:nvPr>
            <p:ph idx="1"/>
          </p:nvPr>
        </p:nvSpPr>
        <p:spPr/>
        <p:txBody>
          <a:bodyPr>
            <a:normAutofit/>
          </a:bodyPr>
          <a:lstStyle/>
          <a:p>
            <a:pPr marL="0" indent="0">
              <a:buNone/>
            </a:pPr>
            <a:r>
              <a:rPr lang="en-GB" sz="2400" b="0" i="0" noProof="0" dirty="0">
                <a:effectLst/>
              </a:rPr>
              <a:t>• collect data as above</a:t>
            </a:r>
            <a:br>
              <a:rPr lang="en-GB" sz="2400" noProof="0" dirty="0"/>
            </a:br>
            <a:r>
              <a:rPr lang="en-GB" sz="2400" b="0" i="0" noProof="0" dirty="0">
                <a:effectLst/>
              </a:rPr>
              <a:t>• implement J&amp;L features for input audio with 5d vector as output (is this actually the first paper? See issues)(and Russell model? With 2d output vector, to see if overall emotion has effect). Output = </a:t>
            </a:r>
            <a:r>
              <a:rPr lang="en-GB" sz="2400" b="0" i="0" noProof="0" dirty="0" err="1">
                <a:effectLst/>
              </a:rPr>
              <a:t>emovectors</a:t>
            </a:r>
            <a:r>
              <a:rPr lang="en-GB" sz="2400" b="0" i="0" noProof="0" dirty="0">
                <a:effectLst/>
              </a:rPr>
              <a:t>? (Check if that had been used)</a:t>
            </a:r>
            <a:br>
              <a:rPr lang="en-GB" sz="2400" noProof="0" dirty="0"/>
            </a:br>
            <a:r>
              <a:rPr lang="en-GB" sz="2400" b="0" i="0" noProof="0" dirty="0">
                <a:effectLst/>
              </a:rPr>
              <a:t>• Get </a:t>
            </a:r>
            <a:r>
              <a:rPr lang="en-GB" sz="2400" b="0" i="0" noProof="0" dirty="0" err="1">
                <a:effectLst/>
              </a:rPr>
              <a:t>emovectors</a:t>
            </a:r>
            <a:r>
              <a:rPr lang="en-GB" sz="2400" b="0" i="0" noProof="0" dirty="0">
                <a:effectLst/>
              </a:rPr>
              <a:t> :) for each song in analysis data</a:t>
            </a:r>
            <a:br>
              <a:rPr lang="en-GB" sz="2400" noProof="0" dirty="0"/>
            </a:br>
            <a:r>
              <a:rPr lang="en-GB" sz="2400" b="0" i="0" noProof="0" dirty="0">
                <a:effectLst/>
              </a:rPr>
              <a:t>• Statistical analysis across songs matched to ranking to verify hypothesis</a:t>
            </a:r>
            <a:endParaRPr lang="en-GB" sz="2400" noProof="0" dirty="0"/>
          </a:p>
        </p:txBody>
      </p:sp>
      <p:sp>
        <p:nvSpPr>
          <p:cNvPr id="4" name="Footer Placeholder 3">
            <a:extLst>
              <a:ext uri="{FF2B5EF4-FFF2-40B4-BE49-F238E27FC236}">
                <a16:creationId xmlns:a16="http://schemas.microsoft.com/office/drawing/2014/main" id="{09D288FD-2DE7-8842-488B-9B31EEB2E050}"/>
              </a:ext>
            </a:extLst>
          </p:cNvPr>
          <p:cNvSpPr>
            <a:spLocks noGrp="1"/>
          </p:cNvSpPr>
          <p:nvPr>
            <p:ph type="ftr" sz="quarter" idx="11"/>
          </p:nvPr>
        </p:nvSpPr>
        <p:spPr/>
        <p:txBody>
          <a:bodyPr anchor="ctr">
            <a:normAutofit/>
          </a:bodyPr>
          <a:lstStyle/>
          <a:p>
            <a:pPr>
              <a:lnSpc>
                <a:spcPct val="90000"/>
              </a:lnSpc>
              <a:spcAft>
                <a:spcPts val="600"/>
              </a:spcAft>
            </a:pPr>
            <a:r>
              <a:rPr lang="en-GB" sz="900" noProof="0" dirty="0"/>
              <a:t>Measuring intention and emotional involvement in jazz music - Anna Jordanous</a:t>
            </a:r>
          </a:p>
        </p:txBody>
      </p:sp>
    </p:spTree>
    <p:extLst>
      <p:ext uri="{BB962C8B-B14F-4D97-AF65-F5344CB8AC3E}">
        <p14:creationId xmlns:p14="http://schemas.microsoft.com/office/powerpoint/2010/main" val="20709151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FFB71D-78E6-EC10-BB0D-F757B54447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C208E35-55CA-FD26-25DA-0B593709E137}"/>
              </a:ext>
            </a:extLst>
          </p:cNvPr>
          <p:cNvSpPr>
            <a:spLocks noGrp="1"/>
          </p:cNvSpPr>
          <p:nvPr>
            <p:ph type="title"/>
          </p:nvPr>
        </p:nvSpPr>
        <p:spPr/>
        <p:txBody>
          <a:bodyPr anchor="ctr">
            <a:normAutofit/>
          </a:bodyPr>
          <a:lstStyle/>
          <a:p>
            <a:r>
              <a:rPr lang="en-GB" noProof="0" dirty="0"/>
              <a:t>Next steps</a:t>
            </a:r>
          </a:p>
        </p:txBody>
      </p:sp>
      <p:sp>
        <p:nvSpPr>
          <p:cNvPr id="3" name="Content Placeholder 2">
            <a:extLst>
              <a:ext uri="{FF2B5EF4-FFF2-40B4-BE49-F238E27FC236}">
                <a16:creationId xmlns:a16="http://schemas.microsoft.com/office/drawing/2014/main" id="{F04D73A4-0185-AB82-B3C8-5B2F167DEAEA}"/>
              </a:ext>
            </a:extLst>
          </p:cNvPr>
          <p:cNvSpPr>
            <a:spLocks noGrp="1"/>
          </p:cNvSpPr>
          <p:nvPr>
            <p:ph idx="1"/>
          </p:nvPr>
        </p:nvSpPr>
        <p:spPr/>
        <p:txBody>
          <a:bodyPr>
            <a:normAutofit/>
          </a:bodyPr>
          <a:lstStyle/>
          <a:p>
            <a:r>
              <a:rPr lang="en-GB" sz="2400" b="0" i="0" noProof="0" dirty="0">
                <a:effectLst/>
              </a:rPr>
              <a:t>Statistical analysis across songs matched to ranking to verify hypothesis</a:t>
            </a:r>
          </a:p>
          <a:p>
            <a:r>
              <a:rPr lang="en-GB" sz="2400" dirty="0"/>
              <a:t>Better data</a:t>
            </a:r>
          </a:p>
          <a:p>
            <a:r>
              <a:rPr lang="en-GB" sz="2400" b="0" i="0" noProof="0" dirty="0">
                <a:effectLst/>
              </a:rPr>
              <a:t>Validation with human participants?</a:t>
            </a:r>
          </a:p>
          <a:p>
            <a:endParaRPr lang="en-GB" sz="2400" dirty="0"/>
          </a:p>
          <a:p>
            <a:endParaRPr lang="en-GB" sz="2400" b="0" i="0" noProof="0" dirty="0">
              <a:effectLst/>
            </a:endParaRPr>
          </a:p>
          <a:p>
            <a:endParaRPr lang="en-GB" sz="2400" dirty="0"/>
          </a:p>
          <a:p>
            <a:endParaRPr lang="en-GB" sz="2400" b="0" i="0" noProof="0" dirty="0">
              <a:effectLst/>
            </a:endParaRPr>
          </a:p>
          <a:p>
            <a:r>
              <a:rPr lang="en-GB" sz="2400" dirty="0"/>
              <a:t>TODO: submit paper</a:t>
            </a:r>
          </a:p>
          <a:p>
            <a:r>
              <a:rPr lang="en-GB" sz="2400" b="0" i="0" noProof="0" dirty="0">
                <a:effectLst/>
              </a:rPr>
              <a:t>TODO: submit grant proposal</a:t>
            </a:r>
          </a:p>
        </p:txBody>
      </p:sp>
      <p:sp>
        <p:nvSpPr>
          <p:cNvPr id="4" name="Footer Placeholder 3">
            <a:extLst>
              <a:ext uri="{FF2B5EF4-FFF2-40B4-BE49-F238E27FC236}">
                <a16:creationId xmlns:a16="http://schemas.microsoft.com/office/drawing/2014/main" id="{88D30C58-572B-C074-11EA-59D9C3AF6DD6}"/>
              </a:ext>
            </a:extLst>
          </p:cNvPr>
          <p:cNvSpPr>
            <a:spLocks noGrp="1"/>
          </p:cNvSpPr>
          <p:nvPr>
            <p:ph type="ftr" sz="quarter" idx="11"/>
          </p:nvPr>
        </p:nvSpPr>
        <p:spPr/>
        <p:txBody>
          <a:bodyPr anchor="ctr">
            <a:normAutofit/>
          </a:bodyPr>
          <a:lstStyle/>
          <a:p>
            <a:pPr>
              <a:lnSpc>
                <a:spcPct val="90000"/>
              </a:lnSpc>
              <a:spcAft>
                <a:spcPts val="600"/>
              </a:spcAft>
            </a:pPr>
            <a:r>
              <a:rPr lang="en-GB" sz="900" noProof="0" dirty="0"/>
              <a:t>Measuring intention and emotional involvement in jazz music - Anna Jordanous</a:t>
            </a:r>
          </a:p>
        </p:txBody>
      </p:sp>
    </p:spTree>
    <p:extLst>
      <p:ext uri="{BB962C8B-B14F-4D97-AF65-F5344CB8AC3E}">
        <p14:creationId xmlns:p14="http://schemas.microsoft.com/office/powerpoint/2010/main" val="11987340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065290-51DF-1EA4-0BEB-D9686BC475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D3998C-19E5-0EAA-AF79-5751545AC9DF}"/>
              </a:ext>
            </a:extLst>
          </p:cNvPr>
          <p:cNvSpPr>
            <a:spLocks noGrp="1"/>
          </p:cNvSpPr>
          <p:nvPr>
            <p:ph type="title"/>
          </p:nvPr>
        </p:nvSpPr>
        <p:spPr/>
        <p:txBody>
          <a:bodyPr anchor="ctr">
            <a:normAutofit/>
          </a:bodyPr>
          <a:lstStyle/>
          <a:p>
            <a:r>
              <a:rPr lang="en-GB" noProof="0" dirty="0"/>
              <a:t>Paper abstract</a:t>
            </a:r>
          </a:p>
        </p:txBody>
      </p:sp>
      <p:sp>
        <p:nvSpPr>
          <p:cNvPr id="3" name="Content Placeholder 2">
            <a:extLst>
              <a:ext uri="{FF2B5EF4-FFF2-40B4-BE49-F238E27FC236}">
                <a16:creationId xmlns:a16="http://schemas.microsoft.com/office/drawing/2014/main" id="{64356A6D-623F-604C-E0AD-1F0B5B3C79BE}"/>
              </a:ext>
            </a:extLst>
          </p:cNvPr>
          <p:cNvSpPr>
            <a:spLocks noGrp="1"/>
          </p:cNvSpPr>
          <p:nvPr>
            <p:ph idx="1"/>
          </p:nvPr>
        </p:nvSpPr>
        <p:spPr>
          <a:xfrm>
            <a:off x="838199" y="1413164"/>
            <a:ext cx="11167753" cy="4763799"/>
          </a:xfrm>
        </p:spPr>
        <p:txBody>
          <a:bodyPr>
            <a:normAutofit/>
          </a:bodyPr>
          <a:lstStyle/>
          <a:p>
            <a:pPr marL="0" indent="0">
              <a:buNone/>
            </a:pPr>
            <a:r>
              <a:rPr lang="en-GB" sz="2400" b="0" i="0" noProof="0" dirty="0">
                <a:effectLst/>
              </a:rPr>
              <a:t> Music improvisation is fascinating to study, being essentially a live demonstration of a creative process. In jazz, musicians often improvise across predefined chord progressions (</a:t>
            </a:r>
            <a:r>
              <a:rPr lang="en-GB" sz="2400" b="0" i="0" noProof="0" dirty="0" err="1">
                <a:effectLst/>
              </a:rPr>
              <a:t>leadsheets</a:t>
            </a:r>
            <a:r>
              <a:rPr lang="en-GB" sz="2400" b="0" i="0" noProof="0" dirty="0">
                <a:effectLst/>
              </a:rPr>
              <a:t>). How do we assess the creativity of jazz improvisations? And can we capture this in automated metrics for creativity for current LLM-based generative systems? Demonstration of emotional involvement is closely linked with creativity in improvisation. Analysing musical audio, can we detect emotional involvement? This study hypothesises that if an improvisation contains more evidence of emotion-laden content, it is more likely to be recognised as creative. An embeddings-based method is proposed for capturing the emotional content in musical improvisations, using </a:t>
            </a:r>
            <a:r>
              <a:rPr lang="en-GB" sz="2400" b="0" i="0" noProof="0" dirty="0" err="1">
                <a:effectLst/>
              </a:rPr>
              <a:t>Juslin</a:t>
            </a:r>
            <a:r>
              <a:rPr lang="en-GB" sz="2400" b="0" i="0" noProof="0" dirty="0">
                <a:effectLst/>
              </a:rPr>
              <a:t> \&amp; </a:t>
            </a:r>
            <a:r>
              <a:rPr lang="en-GB" sz="2400" b="0" i="0" noProof="0" dirty="0" err="1">
                <a:effectLst/>
              </a:rPr>
              <a:t>Laukka</a:t>
            </a:r>
            <a:r>
              <a:rPr lang="en-GB" sz="2400" b="0" i="0" noProof="0" dirty="0">
                <a:effectLst/>
              </a:rPr>
              <a:t> (2004)’s classification of musical characteristics associated with emotions. Resulting ‘</a:t>
            </a:r>
            <a:r>
              <a:rPr lang="en-GB" sz="2400" b="0" i="0" noProof="0" dirty="0" err="1">
                <a:effectLst/>
              </a:rPr>
              <a:t>emovectors</a:t>
            </a:r>
            <a:r>
              <a:rPr lang="en-GB" sz="2400" b="0" i="0" noProof="0" dirty="0">
                <a:effectLst/>
              </a:rPr>
              <a:t>’ are analysed to test the above hypothesis, comparing across multiple matched monophonic improvisations. Capturing emotional content in this quantifiable way can contribute towards new metrics for creativity evaluation.</a:t>
            </a:r>
          </a:p>
        </p:txBody>
      </p:sp>
      <p:sp>
        <p:nvSpPr>
          <p:cNvPr id="4" name="Footer Placeholder 3">
            <a:extLst>
              <a:ext uri="{FF2B5EF4-FFF2-40B4-BE49-F238E27FC236}">
                <a16:creationId xmlns:a16="http://schemas.microsoft.com/office/drawing/2014/main" id="{2DBEA7D1-3C13-1381-AC14-9FDF3A5CAE8A}"/>
              </a:ext>
            </a:extLst>
          </p:cNvPr>
          <p:cNvSpPr>
            <a:spLocks noGrp="1"/>
          </p:cNvSpPr>
          <p:nvPr>
            <p:ph type="ftr" sz="quarter" idx="11"/>
          </p:nvPr>
        </p:nvSpPr>
        <p:spPr/>
        <p:txBody>
          <a:bodyPr anchor="ctr">
            <a:normAutofit/>
          </a:bodyPr>
          <a:lstStyle/>
          <a:p>
            <a:pPr>
              <a:lnSpc>
                <a:spcPct val="90000"/>
              </a:lnSpc>
              <a:spcAft>
                <a:spcPts val="600"/>
              </a:spcAft>
            </a:pPr>
            <a:r>
              <a:rPr lang="en-GB" sz="900" noProof="0" dirty="0"/>
              <a:t>Measuring intention and emotional involvement in jazz music - Anna Jordanous</a:t>
            </a:r>
          </a:p>
        </p:txBody>
      </p:sp>
    </p:spTree>
    <p:extLst>
      <p:ext uri="{BB962C8B-B14F-4D97-AF65-F5344CB8AC3E}">
        <p14:creationId xmlns:p14="http://schemas.microsoft.com/office/powerpoint/2010/main" val="18743250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31FB6E-9201-2C56-9C9F-1ED14F3A26B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3A45D6F-7AF0-BC9B-08F8-B5307C7B5AF9}"/>
              </a:ext>
            </a:extLst>
          </p:cNvPr>
          <p:cNvSpPr>
            <a:spLocks noGrp="1"/>
          </p:cNvSpPr>
          <p:nvPr>
            <p:ph type="title"/>
          </p:nvPr>
        </p:nvSpPr>
        <p:spPr/>
        <p:txBody>
          <a:bodyPr anchor="ctr">
            <a:normAutofit/>
          </a:bodyPr>
          <a:lstStyle/>
          <a:p>
            <a:r>
              <a:rPr lang="en-GB" noProof="0" dirty="0"/>
              <a:t>Issues still to solve(?)</a:t>
            </a:r>
          </a:p>
        </p:txBody>
      </p:sp>
      <p:sp>
        <p:nvSpPr>
          <p:cNvPr id="3" name="Content Placeholder 2">
            <a:extLst>
              <a:ext uri="{FF2B5EF4-FFF2-40B4-BE49-F238E27FC236}">
                <a16:creationId xmlns:a16="http://schemas.microsoft.com/office/drawing/2014/main" id="{6C839FA0-794B-8B50-FAE8-1FA7A7895308}"/>
              </a:ext>
            </a:extLst>
          </p:cNvPr>
          <p:cNvSpPr>
            <a:spLocks noGrp="1"/>
          </p:cNvSpPr>
          <p:nvPr>
            <p:ph idx="1"/>
          </p:nvPr>
        </p:nvSpPr>
        <p:spPr/>
        <p:txBody>
          <a:bodyPr>
            <a:noAutofit/>
          </a:bodyPr>
          <a:lstStyle/>
          <a:p>
            <a:pPr marL="0" indent="0">
              <a:buNone/>
            </a:pPr>
            <a:r>
              <a:rPr lang="en-GB" sz="1400" b="0" i="0" noProof="0" dirty="0">
                <a:effectLst/>
              </a:rPr>
              <a:t>• isolating individual improvisations vs analysing the whole track- this needs to be clearly linked to the rankings</a:t>
            </a:r>
            <a:br>
              <a:rPr lang="en-GB" sz="1400" b="0" i="0" noProof="0" dirty="0">
                <a:effectLst/>
              </a:rPr>
            </a:br>
            <a:r>
              <a:rPr lang="en-GB" sz="1400" b="0" i="0" noProof="0" dirty="0">
                <a:effectLst/>
              </a:rPr>
              <a:t>• rankings need to be very solid benchmarks</a:t>
            </a:r>
            <a:br>
              <a:rPr lang="en-GB" sz="1400" b="0" i="0" noProof="0" dirty="0">
                <a:effectLst/>
              </a:rPr>
            </a:br>
            <a:r>
              <a:rPr lang="en-GB" sz="1400" b="0" i="0" noProof="0" dirty="0">
                <a:effectLst/>
              </a:rPr>
              <a:t>• Is the impro creative because of the individual improvising, or the group? I assume collective creativity - why? Because music impro is inherently social (citation) and group impro is constructed around interaction (cite, jazz theory examples too)</a:t>
            </a:r>
            <a:br>
              <a:rPr lang="en-GB" sz="1400" b="0" i="0" noProof="0" dirty="0">
                <a:effectLst/>
              </a:rPr>
            </a:br>
            <a:r>
              <a:rPr lang="en-GB" sz="1400" b="0" i="0" noProof="0" dirty="0">
                <a:effectLst/>
              </a:rPr>
              <a:t>* to what extent does the chord sequence/ lead sheet melody influence creativity? In this work, this is controlled for through analysing multiple examples over the same chord sequence. Where possible, will also compare improvisations seeded from different lead sheet melodies, using the same chord sequence </a:t>
            </a:r>
            <a:r>
              <a:rPr lang="en-GB" sz="1400" b="0" i="0" noProof="0" dirty="0" err="1">
                <a:effectLst/>
              </a:rPr>
              <a:t>eg</a:t>
            </a:r>
            <a:r>
              <a:rPr lang="en-GB" sz="1400" b="0" i="0" noProof="0" dirty="0">
                <a:effectLst/>
              </a:rPr>
              <a:t> 12 bar blues, rhythm changes</a:t>
            </a:r>
            <a:br>
              <a:rPr lang="en-GB" sz="1400" b="0" i="0" noProof="0" dirty="0">
                <a:effectLst/>
              </a:rPr>
            </a:br>
            <a:r>
              <a:rPr lang="en-GB" sz="1400" b="0" i="0" noProof="0" dirty="0">
                <a:effectLst/>
              </a:rPr>
              <a:t>* Rankings will be biased by popularity of the musicians involved and how well known they are - control by looking at tracks matched by rough date, and also will be interesting to evaluate newer tracks by lesser known artists - can I detect up and coming stars? (Can use </a:t>
            </a:r>
            <a:r>
              <a:rPr lang="en-GB" sz="1400" b="0" i="0" noProof="0" dirty="0" err="1">
                <a:effectLst/>
              </a:rPr>
              <a:t>spotipy</a:t>
            </a:r>
            <a:r>
              <a:rPr lang="en-GB" sz="1400" b="0" i="0" noProof="0" dirty="0">
                <a:effectLst/>
              </a:rPr>
              <a:t> for metadata on artist popularity, will need to be scaled relative to all jazz artists in my dataset)</a:t>
            </a:r>
            <a:br>
              <a:rPr lang="en-GB" sz="1400" b="0" i="0" noProof="0" dirty="0">
                <a:effectLst/>
              </a:rPr>
            </a:br>
            <a:r>
              <a:rPr lang="en-GB" sz="1400" b="0" i="0" noProof="0" dirty="0">
                <a:effectLst/>
              </a:rPr>
              <a:t>* jazz is a term that covers many sub genres, how appropriate is it to compare, say free jazz to dixie? ..... maybe can check this in analysis if deep enough data</a:t>
            </a:r>
            <a:br>
              <a:rPr lang="en-GB" sz="1400" b="0" i="0" noProof="0" dirty="0">
                <a:effectLst/>
              </a:rPr>
            </a:br>
            <a:r>
              <a:rPr lang="en-GB" sz="1400" b="0" i="0" noProof="0" dirty="0">
                <a:effectLst/>
              </a:rPr>
              <a:t>* what about improvisations that aren't jazz? Maybe </a:t>
            </a:r>
            <a:r>
              <a:rPr lang="en-GB" sz="1400" b="0" i="0" noProof="0" dirty="0" err="1">
                <a:effectLst/>
              </a:rPr>
              <a:t>i</a:t>
            </a:r>
            <a:r>
              <a:rPr lang="en-GB" sz="1400" b="0" i="0" noProof="0" dirty="0">
                <a:effectLst/>
              </a:rPr>
              <a:t> need to be careful here and say 'impro' rather than jazz, though that might not work as the </a:t>
            </a:r>
            <a:r>
              <a:rPr lang="en-GB" sz="1400" b="0" i="0" noProof="0" dirty="0" err="1">
                <a:effectLst/>
              </a:rPr>
              <a:t>leadsheet</a:t>
            </a:r>
            <a:r>
              <a:rPr lang="en-GB" sz="1400" b="0" i="0" noProof="0" dirty="0">
                <a:effectLst/>
              </a:rPr>
              <a:t>/chord sequence idea is inspired by jazz. I need to be careful how to frame this. I can emphasise my scope is on improvisations around a lead sheet/ chord sequence model (explain what this is), typically but not exclusively found in jazz impro... acknowledging too that not all jazz is in this model (I can cite Alex Hawkins as example!)</a:t>
            </a:r>
            <a:br>
              <a:rPr lang="en-GB" sz="1400" b="0" i="0" noProof="0" dirty="0">
                <a:effectLst/>
              </a:rPr>
            </a:br>
            <a:r>
              <a:rPr lang="en-GB" sz="1400" b="0" i="0" noProof="0" dirty="0">
                <a:effectLst/>
              </a:rPr>
              <a:t>* I assume that for J&amp;L all audio features contribute equally to the emotion... check original paper and any follow up work. Can </a:t>
            </a:r>
            <a:r>
              <a:rPr lang="en-GB" sz="1400" b="0" i="0" noProof="0" dirty="0" err="1">
                <a:effectLst/>
              </a:rPr>
              <a:t>i</a:t>
            </a:r>
            <a:r>
              <a:rPr lang="en-GB" sz="1400" b="0" i="0" noProof="0" dirty="0">
                <a:effectLst/>
              </a:rPr>
              <a:t> validate this against any annotated datasets (ideally jazz)? Is this actually the first paper?</a:t>
            </a:r>
            <a:br>
              <a:rPr lang="en-GB" sz="1400" b="0" i="0" noProof="0" dirty="0">
                <a:effectLst/>
              </a:rPr>
            </a:br>
            <a:r>
              <a:rPr lang="en-GB" sz="1400" b="0" i="0" noProof="0" dirty="0">
                <a:effectLst/>
              </a:rPr>
              <a:t>* is it worth doing analysis across an artist, to calculate their most creative impro? Might be verifiable against people's rankings? Controversial again otherwise, but possible. Difficulty with groups- what is the artist? The lead name on the record? Or that specific combination of musicians? Could be a fun initial experiment pointing to future work?</a:t>
            </a:r>
            <a:br>
              <a:rPr lang="en-GB" sz="1400" b="0" i="0" noProof="0" dirty="0">
                <a:effectLst/>
              </a:rPr>
            </a:br>
            <a:endParaRPr lang="en-GB" sz="1400" noProof="0" dirty="0"/>
          </a:p>
        </p:txBody>
      </p:sp>
      <p:sp>
        <p:nvSpPr>
          <p:cNvPr id="4" name="Footer Placeholder 3">
            <a:extLst>
              <a:ext uri="{FF2B5EF4-FFF2-40B4-BE49-F238E27FC236}">
                <a16:creationId xmlns:a16="http://schemas.microsoft.com/office/drawing/2014/main" id="{ABA29C20-C4B6-9858-B120-5C631668EC41}"/>
              </a:ext>
            </a:extLst>
          </p:cNvPr>
          <p:cNvSpPr>
            <a:spLocks noGrp="1"/>
          </p:cNvSpPr>
          <p:nvPr>
            <p:ph type="ftr" sz="quarter" idx="11"/>
          </p:nvPr>
        </p:nvSpPr>
        <p:spPr/>
        <p:txBody>
          <a:bodyPr anchor="ctr">
            <a:normAutofit/>
          </a:bodyPr>
          <a:lstStyle/>
          <a:p>
            <a:pPr>
              <a:lnSpc>
                <a:spcPct val="90000"/>
              </a:lnSpc>
              <a:spcAft>
                <a:spcPts val="600"/>
              </a:spcAft>
            </a:pPr>
            <a:r>
              <a:rPr lang="en-GB" sz="900" noProof="0" dirty="0"/>
              <a:t>Measuring intention and emotional involvement in jazz music - Anna Jordanous</a:t>
            </a:r>
          </a:p>
        </p:txBody>
      </p:sp>
    </p:spTree>
    <p:extLst>
      <p:ext uri="{BB962C8B-B14F-4D97-AF65-F5344CB8AC3E}">
        <p14:creationId xmlns:p14="http://schemas.microsoft.com/office/powerpoint/2010/main" val="21392749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FF4570-0850-1718-D49A-A1F7B3F655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CE11560-0702-361D-CA9E-479B89E44C23}"/>
              </a:ext>
            </a:extLst>
          </p:cNvPr>
          <p:cNvSpPr>
            <a:spLocks noGrp="1"/>
          </p:cNvSpPr>
          <p:nvPr>
            <p:ph type="title"/>
          </p:nvPr>
        </p:nvSpPr>
        <p:spPr/>
        <p:txBody>
          <a:bodyPr anchor="ctr">
            <a:normAutofit/>
          </a:bodyPr>
          <a:lstStyle/>
          <a:p>
            <a:r>
              <a:rPr lang="en-GB" b="0" i="0" noProof="0" dirty="0">
                <a:effectLst/>
              </a:rPr>
              <a:t>Overview – work in progress</a:t>
            </a:r>
            <a:endParaRPr lang="en-GB" noProof="0" dirty="0"/>
          </a:p>
        </p:txBody>
      </p:sp>
      <p:sp>
        <p:nvSpPr>
          <p:cNvPr id="13" name="Content Placeholder 2">
            <a:extLst>
              <a:ext uri="{FF2B5EF4-FFF2-40B4-BE49-F238E27FC236}">
                <a16:creationId xmlns:a16="http://schemas.microsoft.com/office/drawing/2014/main" id="{AE0981A6-3CF1-25AD-5DA8-8AD5E59BB0A3}"/>
              </a:ext>
            </a:extLst>
          </p:cNvPr>
          <p:cNvSpPr>
            <a:spLocks noGrp="1"/>
          </p:cNvSpPr>
          <p:nvPr>
            <p:ph idx="1"/>
          </p:nvPr>
        </p:nvSpPr>
        <p:spPr>
          <a:xfrm>
            <a:off x="261257" y="1825625"/>
            <a:ext cx="11827823" cy="4351338"/>
          </a:xfrm>
        </p:spPr>
        <p:txBody>
          <a:bodyPr/>
          <a:lstStyle/>
          <a:p>
            <a:pPr marL="0" indent="0">
              <a:buNone/>
            </a:pPr>
            <a:r>
              <a:rPr lang="en-GB" noProof="0" dirty="0"/>
              <a:t>This work is part of a wider project on optimising AI for creativity:</a:t>
            </a:r>
          </a:p>
          <a:p>
            <a:pPr marL="457200" lvl="1" indent="0">
              <a:buNone/>
            </a:pPr>
            <a:endParaRPr lang="en-GB" noProof="0" dirty="0"/>
          </a:p>
          <a:p>
            <a:pPr marL="457200" lvl="1" indent="0">
              <a:buNone/>
            </a:pPr>
            <a:r>
              <a:rPr lang="en-GB" noProof="0" dirty="0"/>
              <a:t>“</a:t>
            </a:r>
            <a:r>
              <a:rPr lang="en-GB" noProof="0" dirty="0" err="1"/>
              <a:t>MOOsic</a:t>
            </a:r>
            <a:r>
              <a:rPr lang="en-GB" noProof="0" dirty="0"/>
              <a:t>: Optimising AI Music Creativity Using Nature-Inspired Multi-Objective Optimisation</a:t>
            </a:r>
            <a:r>
              <a:rPr lang="en-GB" dirty="0"/>
              <a:t>”</a:t>
            </a:r>
          </a:p>
          <a:p>
            <a:pPr marL="457200" lvl="1" indent="0">
              <a:buNone/>
            </a:pPr>
            <a:r>
              <a:rPr lang="en-GB" noProof="0" dirty="0"/>
              <a:t>“Creativity is a crucial part of intelligence (and vice versa). Imagine an intelligence without creativity?  This project explores the hypothesis that we can optimise Generative AI to be more </a:t>
            </a:r>
            <a:r>
              <a:rPr lang="en-GB" i="1" noProof="0" dirty="0"/>
              <a:t>creative</a:t>
            </a:r>
            <a:r>
              <a:rPr lang="en-GB" noProof="0" dirty="0"/>
              <a:t>, using multi-objective optimisation.” …</a:t>
            </a:r>
          </a:p>
          <a:p>
            <a:pPr marL="457200" lvl="1" indent="0">
              <a:buNone/>
            </a:pPr>
            <a:r>
              <a:rPr lang="en-GB" noProof="0" dirty="0"/>
              <a:t>“This project investigates the hypothesis that we can approximate creativity evaluation with domain-specific evaluative tests , such that we can optimise for maximising creativity. The test scenario is music improvisation.”</a:t>
            </a:r>
          </a:p>
          <a:p>
            <a:pPr marL="457200" lvl="1" indent="0">
              <a:buNone/>
            </a:pPr>
            <a:r>
              <a:rPr lang="en-GB" noProof="0" dirty="0"/>
              <a:t>To establish a specific test case, this </a:t>
            </a:r>
            <a:r>
              <a:rPr lang="en-GB" noProof="0" dirty="0" err="1"/>
              <a:t>workpackage</a:t>
            </a:r>
            <a:r>
              <a:rPr lang="en-GB" noProof="0" dirty="0"/>
              <a:t> looks specifically at musical improvisation, and in-</a:t>
            </a:r>
          </a:p>
          <a:p>
            <a:pPr marL="457200" lvl="1" indent="0">
              <a:buNone/>
            </a:pPr>
            <a:r>
              <a:rPr lang="en-GB" noProof="0" dirty="0" err="1"/>
              <a:t>vestigates</a:t>
            </a:r>
            <a:r>
              <a:rPr lang="en-GB" noProof="0" dirty="0"/>
              <a:t> how automated tests for musical improvisation creativity can be implemented and applied.</a:t>
            </a:r>
          </a:p>
          <a:p>
            <a:pPr marL="457200" lvl="1" indent="0">
              <a:buNone/>
            </a:pPr>
            <a:r>
              <a:rPr lang="en-GB" noProof="0" dirty="0"/>
              <a:t>The evaluation of creativity is based on automating tests of the three criteria identified above as most</a:t>
            </a:r>
          </a:p>
          <a:p>
            <a:pPr marL="457200" lvl="1" indent="0">
              <a:buNone/>
            </a:pPr>
            <a:r>
              <a:rPr lang="en-GB" noProof="0" dirty="0"/>
              <a:t>contributory to musical improvisation creativity.</a:t>
            </a:r>
          </a:p>
          <a:p>
            <a:pPr marL="457200" lvl="1" indent="0">
              <a:buNone/>
            </a:pPr>
            <a:r>
              <a:rPr lang="en-GB" noProof="0" dirty="0"/>
              <a:t>We propose using a nature inspired multi-objective optimisation (MOO) based approach, optimising across</a:t>
            </a:r>
          </a:p>
          <a:p>
            <a:pPr marL="457200" lvl="1" indent="0">
              <a:buNone/>
            </a:pPr>
            <a:r>
              <a:rPr lang="en-GB" noProof="0" dirty="0"/>
              <a:t>multiple factors to maximise the creativity of the musical output. We will evaluate different MOO-based</a:t>
            </a:r>
          </a:p>
          <a:p>
            <a:pPr marL="457200" lvl="1" indent="0">
              <a:buNone/>
            </a:pPr>
            <a:r>
              <a:rPr lang="en-GB" noProof="0" dirty="0"/>
              <a:t>approaches such as lexicographic and Pareto based algorithms, comparing them to each other, and to</a:t>
            </a:r>
          </a:p>
          <a:p>
            <a:pPr marL="457200" lvl="1" indent="0">
              <a:buNone/>
            </a:pPr>
            <a:r>
              <a:rPr lang="en-GB" noProof="0" dirty="0"/>
              <a:t>current state of the art in music generation techniques. We will evaluate a hypothesis that a Pareto-front</a:t>
            </a:r>
          </a:p>
          <a:p>
            <a:pPr marL="457200" lvl="1" indent="0">
              <a:buNone/>
            </a:pPr>
            <a:r>
              <a:rPr lang="en-GB" noProof="0" dirty="0"/>
              <a:t>approach is particularly well suited to this task. Over other approaches to MOO, such as a lexicographic-</a:t>
            </a:r>
          </a:p>
          <a:p>
            <a:pPr marL="457200" lvl="1" indent="0">
              <a:buNone/>
            </a:pPr>
            <a:r>
              <a:rPr lang="en-GB" noProof="0" dirty="0"/>
              <a:t>based approach or weighted formula that require additional information (lexicographic ordering) or </a:t>
            </a:r>
            <a:r>
              <a:rPr lang="en-GB" noProof="0" dirty="0" err="1"/>
              <a:t>optimi</a:t>
            </a:r>
            <a:r>
              <a:rPr lang="en-GB" noProof="0" dirty="0"/>
              <a:t>-</a:t>
            </a:r>
          </a:p>
          <a:p>
            <a:pPr marL="457200" lvl="1" indent="0">
              <a:buNone/>
            </a:pPr>
            <a:r>
              <a:rPr lang="en-GB" noProof="0" dirty="0" err="1"/>
              <a:t>sation</a:t>
            </a:r>
            <a:r>
              <a:rPr lang="en-GB" noProof="0" dirty="0"/>
              <a:t> steps (objective weights).</a:t>
            </a:r>
          </a:p>
          <a:p>
            <a:pPr marL="457200" lvl="1" indent="0">
              <a:buNone/>
            </a:pPr>
            <a:r>
              <a:rPr lang="en-GB" noProof="0" dirty="0"/>
              <a:t>Music improvisation creativity is influenced by three key factors [7], which we treat here as three key </a:t>
            </a:r>
            <a:r>
              <a:rPr lang="en-GB" noProof="0" dirty="0" err="1"/>
              <a:t>ob</a:t>
            </a:r>
            <a:r>
              <a:rPr lang="en-GB" noProof="0" dirty="0"/>
              <a:t>-</a:t>
            </a:r>
          </a:p>
          <a:p>
            <a:pPr marL="457200" lvl="1" indent="0">
              <a:buNone/>
            </a:pPr>
            <a:r>
              <a:rPr lang="en-GB" noProof="0" dirty="0" err="1"/>
              <a:t>jectives</a:t>
            </a:r>
            <a:r>
              <a:rPr lang="en-GB" noProof="0" dirty="0"/>
              <a:t> for optimisation. We use current state of the art music generators and evaluate whether the intro-</a:t>
            </a:r>
          </a:p>
          <a:p>
            <a:pPr marL="457200" lvl="1" indent="0">
              <a:buNone/>
            </a:pPr>
            <a:r>
              <a:rPr lang="en-GB" noProof="0" dirty="0"/>
              <a:t>duction of multi-objective optimisation increases the perceived creativity of the generated output. and this</a:t>
            </a:r>
          </a:p>
          <a:p>
            <a:pPr marL="457200" lvl="1" indent="0">
              <a:buNone/>
            </a:pPr>
            <a:r>
              <a:rPr lang="en-GB" noProof="0" dirty="0"/>
              <a:t>allows us to incorporate evaluation in the creative process of music generators.</a:t>
            </a:r>
          </a:p>
          <a:p>
            <a:pPr marL="457200" lvl="1" indent="0">
              <a:buNone/>
            </a:pPr>
            <a:r>
              <a:rPr lang="en-GB" noProof="0" dirty="0"/>
              <a:t>These proposals (implementing creativity metrics in multi-objective optimisation) are the first to use </a:t>
            </a:r>
            <a:r>
              <a:rPr lang="en-GB" noProof="0" dirty="0" err="1"/>
              <a:t>cre</a:t>
            </a:r>
            <a:r>
              <a:rPr lang="en-GB" noProof="0" dirty="0"/>
              <a:t>-</a:t>
            </a:r>
          </a:p>
          <a:p>
            <a:pPr marL="457200" lvl="1" indent="0">
              <a:buNone/>
            </a:pPr>
            <a:r>
              <a:rPr lang="en-GB" noProof="0" dirty="0" err="1"/>
              <a:t>ativity</a:t>
            </a:r>
            <a:r>
              <a:rPr lang="en-GB" noProof="0" dirty="0"/>
              <a:t> evaluation to enable transformer-based AI software to develop more creativity algorithmically.</a:t>
            </a:r>
          </a:p>
        </p:txBody>
      </p:sp>
      <p:sp>
        <p:nvSpPr>
          <p:cNvPr id="4" name="Footer Placeholder 3">
            <a:extLst>
              <a:ext uri="{FF2B5EF4-FFF2-40B4-BE49-F238E27FC236}">
                <a16:creationId xmlns:a16="http://schemas.microsoft.com/office/drawing/2014/main" id="{9E85869D-7C3D-7E27-8EF4-17F274CC1018}"/>
              </a:ext>
            </a:extLst>
          </p:cNvPr>
          <p:cNvSpPr>
            <a:spLocks noGrp="1"/>
          </p:cNvSpPr>
          <p:nvPr>
            <p:ph type="ftr" sz="quarter" idx="11"/>
          </p:nvPr>
        </p:nvSpPr>
        <p:spPr/>
        <p:txBody>
          <a:bodyPr anchor="ctr">
            <a:normAutofit/>
          </a:bodyPr>
          <a:lstStyle/>
          <a:p>
            <a:pPr>
              <a:lnSpc>
                <a:spcPct val="90000"/>
              </a:lnSpc>
              <a:spcAft>
                <a:spcPts val="600"/>
              </a:spcAft>
            </a:pPr>
            <a:r>
              <a:rPr lang="en-GB" sz="900" noProof="0" dirty="0"/>
              <a:t>Measuring intention and emotional involvement in jazz music - Anna Jordanous</a:t>
            </a:r>
          </a:p>
        </p:txBody>
      </p:sp>
    </p:spTree>
    <p:extLst>
      <p:ext uri="{BB962C8B-B14F-4D97-AF65-F5344CB8AC3E}">
        <p14:creationId xmlns:p14="http://schemas.microsoft.com/office/powerpoint/2010/main" val="18775041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1C7478-C9CC-8151-11CA-BA8D5691A1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6330CA7-AC48-3F80-C2A1-65A7A970D6EB}"/>
              </a:ext>
            </a:extLst>
          </p:cNvPr>
          <p:cNvSpPr>
            <a:spLocks noGrp="1"/>
          </p:cNvSpPr>
          <p:nvPr>
            <p:ph type="title"/>
          </p:nvPr>
        </p:nvSpPr>
        <p:spPr>
          <a:xfrm>
            <a:off x="838200" y="365125"/>
            <a:ext cx="10515600" cy="1325563"/>
          </a:xfrm>
        </p:spPr>
        <p:txBody>
          <a:bodyPr anchor="ctr">
            <a:normAutofit/>
          </a:bodyPr>
          <a:lstStyle/>
          <a:p>
            <a:r>
              <a:rPr lang="en-GB" b="0" i="0" noProof="0" dirty="0">
                <a:effectLst/>
              </a:rPr>
              <a:t>So What?</a:t>
            </a:r>
            <a:endParaRPr lang="en-GB" noProof="0" dirty="0"/>
          </a:p>
        </p:txBody>
      </p:sp>
      <p:sp>
        <p:nvSpPr>
          <p:cNvPr id="13" name="Content Placeholder 2">
            <a:extLst>
              <a:ext uri="{FF2B5EF4-FFF2-40B4-BE49-F238E27FC236}">
                <a16:creationId xmlns:a16="http://schemas.microsoft.com/office/drawing/2014/main" id="{75F892F3-A159-D24B-44B6-8082A6838A8C}"/>
              </a:ext>
            </a:extLst>
          </p:cNvPr>
          <p:cNvSpPr>
            <a:spLocks noGrp="1"/>
          </p:cNvSpPr>
          <p:nvPr>
            <p:ph sz="half" idx="1"/>
          </p:nvPr>
        </p:nvSpPr>
        <p:spPr>
          <a:xfrm>
            <a:off x="838200" y="1825625"/>
            <a:ext cx="7177644" cy="4351338"/>
          </a:xfrm>
        </p:spPr>
        <p:txBody>
          <a:bodyPr/>
          <a:lstStyle/>
          <a:p>
            <a:endParaRPr lang="en-GB" noProof="0" dirty="0"/>
          </a:p>
        </p:txBody>
      </p:sp>
      <p:pic>
        <p:nvPicPr>
          <p:cNvPr id="6" name="Content Placeholder 5">
            <a:extLst>
              <a:ext uri="{FF2B5EF4-FFF2-40B4-BE49-F238E27FC236}">
                <a16:creationId xmlns:a16="http://schemas.microsoft.com/office/drawing/2014/main" id="{921D94BC-99EB-A0B6-270E-E82833CDF844}"/>
              </a:ext>
            </a:extLst>
          </p:cNvPr>
          <p:cNvPicPr>
            <a:picLocks noGrp="1" noChangeAspect="1"/>
          </p:cNvPicPr>
          <p:nvPr>
            <p:ph sz="half" idx="2"/>
          </p:nvPr>
        </p:nvPicPr>
        <p:blipFill>
          <a:blip r:embed="rId3"/>
          <a:stretch>
            <a:fillRect/>
          </a:stretch>
        </p:blipFill>
        <p:spPr>
          <a:xfrm>
            <a:off x="8245623" y="1825625"/>
            <a:ext cx="3481070" cy="4351338"/>
          </a:xfrm>
          <a:prstGeom prst="rect">
            <a:avLst/>
          </a:prstGeom>
          <a:noFill/>
        </p:spPr>
      </p:pic>
      <p:sp>
        <p:nvSpPr>
          <p:cNvPr id="4" name="Footer Placeholder 3">
            <a:extLst>
              <a:ext uri="{FF2B5EF4-FFF2-40B4-BE49-F238E27FC236}">
                <a16:creationId xmlns:a16="http://schemas.microsoft.com/office/drawing/2014/main" id="{6DCE9952-0AB9-21E6-21B7-A6D396C87481}"/>
              </a:ext>
            </a:extLst>
          </p:cNvPr>
          <p:cNvSpPr>
            <a:spLocks noGrp="1"/>
          </p:cNvSpPr>
          <p:nvPr>
            <p:ph type="ftr" sz="quarter" idx="11"/>
          </p:nvPr>
        </p:nvSpPr>
        <p:spPr>
          <a:xfrm>
            <a:off x="4038600" y="6356350"/>
            <a:ext cx="4114800" cy="365125"/>
          </a:xfrm>
        </p:spPr>
        <p:txBody>
          <a:bodyPr anchor="ctr">
            <a:normAutofit/>
          </a:bodyPr>
          <a:lstStyle/>
          <a:p>
            <a:pPr>
              <a:lnSpc>
                <a:spcPct val="90000"/>
              </a:lnSpc>
              <a:spcAft>
                <a:spcPts val="600"/>
              </a:spcAft>
            </a:pPr>
            <a:r>
              <a:rPr lang="en-GB" sz="900" noProof="0" dirty="0"/>
              <a:t>Measuring intention and emotional involvement in jazz music - Anna Jordanous</a:t>
            </a:r>
          </a:p>
        </p:txBody>
      </p:sp>
    </p:spTree>
    <p:extLst>
      <p:ext uri="{BB962C8B-B14F-4D97-AF65-F5344CB8AC3E}">
        <p14:creationId xmlns:p14="http://schemas.microsoft.com/office/powerpoint/2010/main" val="362170151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581993-CBDE-AFDE-7824-4C68D3E56EB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9AB5C26-3432-5738-A206-BA9523EEAC2A}"/>
              </a:ext>
            </a:extLst>
          </p:cNvPr>
          <p:cNvSpPr>
            <a:spLocks noGrp="1"/>
          </p:cNvSpPr>
          <p:nvPr>
            <p:ph type="title"/>
          </p:nvPr>
        </p:nvSpPr>
        <p:spPr/>
        <p:txBody>
          <a:bodyPr anchor="ctr">
            <a:normAutofit/>
          </a:bodyPr>
          <a:lstStyle/>
          <a:p>
            <a:r>
              <a:rPr lang="en-GB" noProof="0" dirty="0"/>
              <a:t>Future work</a:t>
            </a:r>
          </a:p>
        </p:txBody>
      </p:sp>
      <p:sp>
        <p:nvSpPr>
          <p:cNvPr id="3" name="Content Placeholder 2">
            <a:extLst>
              <a:ext uri="{FF2B5EF4-FFF2-40B4-BE49-F238E27FC236}">
                <a16:creationId xmlns:a16="http://schemas.microsoft.com/office/drawing/2014/main" id="{E257BF64-9690-7A23-F6E5-9AE8664CED4C}"/>
              </a:ext>
            </a:extLst>
          </p:cNvPr>
          <p:cNvSpPr>
            <a:spLocks noGrp="1"/>
          </p:cNvSpPr>
          <p:nvPr>
            <p:ph idx="1"/>
          </p:nvPr>
        </p:nvSpPr>
        <p:spPr/>
        <p:txBody>
          <a:bodyPr vert="horz" lIns="91440" tIns="45720" rIns="91440" bIns="45720" rtlCol="0">
            <a:normAutofit/>
          </a:bodyPr>
          <a:lstStyle/>
          <a:p>
            <a:pPr marL="0" indent="0">
              <a:buNone/>
            </a:pPr>
            <a:r>
              <a:rPr lang="en-GB" sz="2400" noProof="0" dirty="0"/>
              <a:t>• intention - can this be captured by showing presence of a musical narrative? How?</a:t>
            </a:r>
            <a:br>
              <a:rPr lang="en-GB" sz="2400" noProof="0" dirty="0"/>
            </a:br>
            <a:r>
              <a:rPr lang="en-GB" sz="2400" noProof="0" dirty="0"/>
              <a:t>• how does the chord sequence influence creativity potential? Future work on optimising chord sequences for creativity</a:t>
            </a:r>
            <a:br>
              <a:rPr lang="en-GB" sz="2400" noProof="0" dirty="0"/>
            </a:br>
            <a:r>
              <a:rPr lang="en-GB" sz="2400" noProof="0" dirty="0"/>
              <a:t>• could analyse creativity of an individual artist across different groups.. see in what groups they (collectively) produce most creative impro..... but difficult to do without</a:t>
            </a:r>
          </a:p>
        </p:txBody>
      </p:sp>
      <p:sp>
        <p:nvSpPr>
          <p:cNvPr id="4" name="Footer Placeholder 3">
            <a:extLst>
              <a:ext uri="{FF2B5EF4-FFF2-40B4-BE49-F238E27FC236}">
                <a16:creationId xmlns:a16="http://schemas.microsoft.com/office/drawing/2014/main" id="{0E2AE22B-B5A8-CF85-264C-3D54EA00AC3B}"/>
              </a:ext>
            </a:extLst>
          </p:cNvPr>
          <p:cNvSpPr>
            <a:spLocks noGrp="1"/>
          </p:cNvSpPr>
          <p:nvPr>
            <p:ph type="ftr" sz="quarter" idx="11"/>
          </p:nvPr>
        </p:nvSpPr>
        <p:spPr/>
        <p:txBody>
          <a:bodyPr anchor="ctr">
            <a:normAutofit/>
          </a:bodyPr>
          <a:lstStyle/>
          <a:p>
            <a:pPr>
              <a:lnSpc>
                <a:spcPct val="90000"/>
              </a:lnSpc>
              <a:spcAft>
                <a:spcPts val="600"/>
              </a:spcAft>
            </a:pPr>
            <a:r>
              <a:rPr lang="en-GB" sz="900" noProof="0" dirty="0"/>
              <a:t>Measuring intention and emotional involvement in jazz music - Anna Jordanous</a:t>
            </a:r>
          </a:p>
        </p:txBody>
      </p:sp>
    </p:spTree>
    <p:extLst>
      <p:ext uri="{BB962C8B-B14F-4D97-AF65-F5344CB8AC3E}">
        <p14:creationId xmlns:p14="http://schemas.microsoft.com/office/powerpoint/2010/main" val="31260525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19A62B-C77B-B7D8-8048-BC3A25ECCE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F0EDEA0-80CA-9EA9-3504-6E8C573AD4C7}"/>
              </a:ext>
            </a:extLst>
          </p:cNvPr>
          <p:cNvSpPr>
            <a:spLocks noGrp="1"/>
          </p:cNvSpPr>
          <p:nvPr>
            <p:ph type="title"/>
          </p:nvPr>
        </p:nvSpPr>
        <p:spPr>
          <a:xfrm>
            <a:off x="838200" y="365125"/>
            <a:ext cx="10515600" cy="1325563"/>
          </a:xfrm>
        </p:spPr>
        <p:txBody>
          <a:bodyPr anchor="ctr">
            <a:normAutofit/>
          </a:bodyPr>
          <a:lstStyle/>
          <a:p>
            <a:r>
              <a:rPr lang="en-GB" b="0" i="0" noProof="0" dirty="0">
                <a:effectLst/>
              </a:rPr>
              <a:t>Summary: Measuring intention and emotional involvement in jazz music</a:t>
            </a:r>
            <a:endParaRPr lang="en-GB" noProof="0" dirty="0"/>
          </a:p>
        </p:txBody>
      </p:sp>
      <p:sp>
        <p:nvSpPr>
          <p:cNvPr id="13" name="Content Placeholder 2">
            <a:extLst>
              <a:ext uri="{FF2B5EF4-FFF2-40B4-BE49-F238E27FC236}">
                <a16:creationId xmlns:a16="http://schemas.microsoft.com/office/drawing/2014/main" id="{2894E94E-5190-7AD5-6F46-47F556598E89}"/>
              </a:ext>
            </a:extLst>
          </p:cNvPr>
          <p:cNvSpPr>
            <a:spLocks noGrp="1"/>
          </p:cNvSpPr>
          <p:nvPr>
            <p:ph sz="half" idx="1"/>
          </p:nvPr>
        </p:nvSpPr>
        <p:spPr>
          <a:xfrm>
            <a:off x="838200" y="1825625"/>
            <a:ext cx="7177644" cy="4351338"/>
          </a:xfrm>
        </p:spPr>
        <p:txBody>
          <a:bodyPr>
            <a:noAutofit/>
          </a:bodyPr>
          <a:lstStyle/>
          <a:p>
            <a:r>
              <a:rPr lang="en-GB" noProof="0" dirty="0"/>
              <a:t>Overview of this work in progress</a:t>
            </a:r>
          </a:p>
          <a:p>
            <a:pPr lvl="1"/>
            <a:r>
              <a:rPr lang="en-GB" noProof="0" dirty="0"/>
              <a:t>Part of a wider project on optimising AI for creativity</a:t>
            </a:r>
          </a:p>
          <a:p>
            <a:r>
              <a:rPr lang="en-GB" noProof="0" dirty="0"/>
              <a:t>Background</a:t>
            </a:r>
          </a:p>
          <a:p>
            <a:pPr lvl="1"/>
            <a:r>
              <a:rPr lang="en-GB" noProof="0" dirty="0"/>
              <a:t>Creativity in music improvisation</a:t>
            </a:r>
          </a:p>
          <a:p>
            <a:pPr lvl="1"/>
            <a:r>
              <a:rPr lang="en-GB" noProof="0" dirty="0"/>
              <a:t>Emotions in music</a:t>
            </a:r>
          </a:p>
          <a:p>
            <a:r>
              <a:rPr lang="en-GB" noProof="0" dirty="0"/>
              <a:t>Methodology and results so far</a:t>
            </a:r>
          </a:p>
          <a:p>
            <a:r>
              <a:rPr lang="en-GB" noProof="0" dirty="0"/>
              <a:t>Next steps and issues still to solve</a:t>
            </a:r>
          </a:p>
          <a:p>
            <a:r>
              <a:rPr lang="en-GB" noProof="0" dirty="0"/>
              <a:t>Summary</a:t>
            </a:r>
          </a:p>
        </p:txBody>
      </p:sp>
      <p:pic>
        <p:nvPicPr>
          <p:cNvPr id="6" name="Content Placeholder 5">
            <a:extLst>
              <a:ext uri="{FF2B5EF4-FFF2-40B4-BE49-F238E27FC236}">
                <a16:creationId xmlns:a16="http://schemas.microsoft.com/office/drawing/2014/main" id="{3E4313E1-E4CF-2BF0-8171-4BD3CB637B6E}"/>
              </a:ext>
            </a:extLst>
          </p:cNvPr>
          <p:cNvPicPr>
            <a:picLocks noGrp="1" noChangeAspect="1"/>
          </p:cNvPicPr>
          <p:nvPr>
            <p:ph sz="half" idx="2"/>
          </p:nvPr>
        </p:nvPicPr>
        <p:blipFill>
          <a:blip r:embed="rId3"/>
          <a:stretch>
            <a:fillRect/>
          </a:stretch>
        </p:blipFill>
        <p:spPr>
          <a:xfrm>
            <a:off x="8245623" y="1825625"/>
            <a:ext cx="3481070" cy="4351338"/>
          </a:xfrm>
          <a:prstGeom prst="rect">
            <a:avLst/>
          </a:prstGeom>
          <a:noFill/>
        </p:spPr>
      </p:pic>
      <p:sp>
        <p:nvSpPr>
          <p:cNvPr id="4" name="Footer Placeholder 3">
            <a:extLst>
              <a:ext uri="{FF2B5EF4-FFF2-40B4-BE49-F238E27FC236}">
                <a16:creationId xmlns:a16="http://schemas.microsoft.com/office/drawing/2014/main" id="{7C16615A-4E8A-E2FD-78CE-9EE3DD0A6234}"/>
              </a:ext>
            </a:extLst>
          </p:cNvPr>
          <p:cNvSpPr>
            <a:spLocks noGrp="1"/>
          </p:cNvSpPr>
          <p:nvPr>
            <p:ph type="ftr" sz="quarter" idx="11"/>
          </p:nvPr>
        </p:nvSpPr>
        <p:spPr>
          <a:xfrm>
            <a:off x="4038600" y="6356350"/>
            <a:ext cx="4114800" cy="365125"/>
          </a:xfrm>
        </p:spPr>
        <p:txBody>
          <a:bodyPr anchor="ctr">
            <a:normAutofit/>
          </a:bodyPr>
          <a:lstStyle/>
          <a:p>
            <a:pPr>
              <a:lnSpc>
                <a:spcPct val="90000"/>
              </a:lnSpc>
              <a:spcAft>
                <a:spcPts val="600"/>
              </a:spcAft>
            </a:pPr>
            <a:r>
              <a:rPr lang="en-GB" sz="900" noProof="0" dirty="0"/>
              <a:t>Measuring intention and emotional involvement in jazz music - Anna Jordanous</a:t>
            </a:r>
          </a:p>
        </p:txBody>
      </p:sp>
    </p:spTree>
    <p:extLst>
      <p:ext uri="{BB962C8B-B14F-4D97-AF65-F5344CB8AC3E}">
        <p14:creationId xmlns:p14="http://schemas.microsoft.com/office/powerpoint/2010/main" val="2752293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F59DE7-9341-D174-C974-B1930CBF31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EE2D3DB-18D4-93AC-54EB-784120A63EEF}"/>
              </a:ext>
            </a:extLst>
          </p:cNvPr>
          <p:cNvSpPr>
            <a:spLocks noGrp="1"/>
          </p:cNvSpPr>
          <p:nvPr>
            <p:ph type="title"/>
          </p:nvPr>
        </p:nvSpPr>
        <p:spPr/>
        <p:txBody>
          <a:bodyPr anchor="ctr">
            <a:normAutofit/>
          </a:bodyPr>
          <a:lstStyle/>
          <a:p>
            <a:r>
              <a:rPr lang="en-GB" b="0" i="0" noProof="0" dirty="0">
                <a:effectLst/>
              </a:rPr>
              <a:t>Overview – work in progress</a:t>
            </a:r>
            <a:endParaRPr lang="en-GB" noProof="0" dirty="0"/>
          </a:p>
        </p:txBody>
      </p:sp>
      <p:sp>
        <p:nvSpPr>
          <p:cNvPr id="13" name="Content Placeholder 2">
            <a:extLst>
              <a:ext uri="{FF2B5EF4-FFF2-40B4-BE49-F238E27FC236}">
                <a16:creationId xmlns:a16="http://schemas.microsoft.com/office/drawing/2014/main" id="{6E1414DD-EF1B-FAAA-9D2D-CD16AE143B75}"/>
              </a:ext>
            </a:extLst>
          </p:cNvPr>
          <p:cNvSpPr>
            <a:spLocks noGrp="1"/>
          </p:cNvSpPr>
          <p:nvPr>
            <p:ph idx="1"/>
          </p:nvPr>
        </p:nvSpPr>
        <p:spPr>
          <a:xfrm>
            <a:off x="261257" y="1825625"/>
            <a:ext cx="11827823" cy="4351338"/>
          </a:xfrm>
        </p:spPr>
        <p:txBody>
          <a:bodyPr/>
          <a:lstStyle/>
          <a:p>
            <a:pPr marL="0" indent="0">
              <a:buNone/>
            </a:pPr>
            <a:r>
              <a:rPr lang="en-GB" noProof="0" dirty="0"/>
              <a:t>This work is part of a wider project on optimising AI for creativity:</a:t>
            </a:r>
          </a:p>
          <a:p>
            <a:pPr marL="457200" lvl="1" indent="0">
              <a:buNone/>
            </a:pPr>
            <a:endParaRPr lang="en-GB" noProof="0" dirty="0"/>
          </a:p>
          <a:p>
            <a:pPr marL="457200" lvl="1" indent="0">
              <a:buNone/>
            </a:pPr>
            <a:r>
              <a:rPr lang="en-GB" noProof="0" dirty="0"/>
              <a:t>“</a:t>
            </a:r>
            <a:r>
              <a:rPr lang="en-GB" noProof="0" dirty="0" err="1"/>
              <a:t>MOOsic</a:t>
            </a:r>
            <a:r>
              <a:rPr lang="en-GB" noProof="0" dirty="0"/>
              <a:t>: Optimising AI Music Creativity Using Nature-Inspired Multi-Objective Optimisation</a:t>
            </a:r>
            <a:r>
              <a:rPr lang="en-GB" dirty="0"/>
              <a:t>”</a:t>
            </a:r>
          </a:p>
          <a:p>
            <a:pPr marL="457200" lvl="1" indent="0">
              <a:buNone/>
            </a:pPr>
            <a:r>
              <a:rPr lang="en-GB" noProof="0" dirty="0"/>
              <a:t>“Creativity is a crucial part of intelligence (and vice versa). Imagine an intelligence without creativity?  This project explores the hypothesis that we can optimise Generative AI to be more </a:t>
            </a:r>
            <a:r>
              <a:rPr lang="en-GB" i="1" noProof="0" dirty="0"/>
              <a:t>creative</a:t>
            </a:r>
            <a:r>
              <a:rPr lang="en-GB" noProof="0" dirty="0"/>
              <a:t>, using multi-objective optimisation.” …</a:t>
            </a:r>
          </a:p>
          <a:p>
            <a:pPr marL="457200" lvl="1" indent="0">
              <a:buNone/>
            </a:pPr>
            <a:r>
              <a:rPr lang="en-GB" noProof="0" dirty="0"/>
              <a:t>“This project investigates the hypothesis that we can approximate creativity evaluation with domain-specific evaluative tests , such that we can optimise for maximising creativity. … [this project] looks specifically at musical improvisation, and </a:t>
            </a:r>
            <a:r>
              <a:rPr lang="en-GB" noProof="0" dirty="0">
                <a:solidFill>
                  <a:srgbClr val="FFFF00"/>
                </a:solidFill>
              </a:rPr>
              <a:t>investigates how automated tests for musical improvisation creativity</a:t>
            </a:r>
            <a:r>
              <a:rPr lang="en-GB" noProof="0" dirty="0"/>
              <a:t> can be implemented and applied.</a:t>
            </a:r>
          </a:p>
        </p:txBody>
      </p:sp>
      <p:sp>
        <p:nvSpPr>
          <p:cNvPr id="4" name="Footer Placeholder 3">
            <a:extLst>
              <a:ext uri="{FF2B5EF4-FFF2-40B4-BE49-F238E27FC236}">
                <a16:creationId xmlns:a16="http://schemas.microsoft.com/office/drawing/2014/main" id="{DC4874A5-FA5A-004B-0ED6-D3AA2D2E7AFD}"/>
              </a:ext>
            </a:extLst>
          </p:cNvPr>
          <p:cNvSpPr>
            <a:spLocks noGrp="1"/>
          </p:cNvSpPr>
          <p:nvPr>
            <p:ph type="ftr" sz="quarter" idx="11"/>
          </p:nvPr>
        </p:nvSpPr>
        <p:spPr/>
        <p:txBody>
          <a:bodyPr anchor="ctr">
            <a:normAutofit/>
          </a:bodyPr>
          <a:lstStyle/>
          <a:p>
            <a:pPr>
              <a:lnSpc>
                <a:spcPct val="90000"/>
              </a:lnSpc>
              <a:spcAft>
                <a:spcPts val="600"/>
              </a:spcAft>
            </a:pPr>
            <a:r>
              <a:rPr lang="en-GB" sz="900" noProof="0" dirty="0"/>
              <a:t>Measuring intention and emotional involvement in jazz music - Anna Jordanous</a:t>
            </a:r>
          </a:p>
        </p:txBody>
      </p:sp>
    </p:spTree>
    <p:extLst>
      <p:ext uri="{BB962C8B-B14F-4D97-AF65-F5344CB8AC3E}">
        <p14:creationId xmlns:p14="http://schemas.microsoft.com/office/powerpoint/2010/main" val="23147548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7136" y="786384"/>
            <a:ext cx="10363200" cy="1892808"/>
          </a:xfrm>
          <a:ln>
            <a:noFill/>
          </a:ln>
        </p:spPr>
        <p:txBody>
          <a:bodyPr/>
          <a:lstStyle/>
          <a:p>
            <a:r>
              <a:rPr lang="en-US" dirty="0">
                <a:solidFill>
                  <a:schemeClr val="bg1">
                    <a:lumMod val="85000"/>
                    <a:lumOff val="15000"/>
                  </a:schemeClr>
                </a:solidFill>
              </a:rPr>
              <a:t>Creativity evaluation – how do we measure creativity?</a:t>
            </a:r>
          </a:p>
        </p:txBody>
      </p:sp>
      <p:grpSp>
        <p:nvGrpSpPr>
          <p:cNvPr id="5" name="Group 4"/>
          <p:cNvGrpSpPr/>
          <p:nvPr/>
        </p:nvGrpSpPr>
        <p:grpSpPr>
          <a:xfrm>
            <a:off x="2760054" y="3378926"/>
            <a:ext cx="7389786" cy="2881630"/>
            <a:chOff x="358230" y="2929834"/>
            <a:chExt cx="8318226" cy="3426516"/>
          </a:xfrm>
        </p:grpSpPr>
        <p:sp>
          <p:nvSpPr>
            <p:cNvPr id="6" name="Cloud 5"/>
            <p:cNvSpPr/>
            <p:nvPr/>
          </p:nvSpPr>
          <p:spPr>
            <a:xfrm>
              <a:off x="358230" y="3184210"/>
              <a:ext cx="4888396" cy="3172140"/>
            </a:xfrm>
            <a:prstGeom prst="clou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TextBox 6"/>
            <p:cNvSpPr txBox="1"/>
            <p:nvPr/>
          </p:nvSpPr>
          <p:spPr>
            <a:xfrm>
              <a:off x="715182" y="3526136"/>
              <a:ext cx="3980046" cy="1866466"/>
            </a:xfrm>
            <a:prstGeom prst="rect">
              <a:avLst/>
            </a:prstGeom>
            <a:noFill/>
          </p:spPr>
          <p:txBody>
            <a:bodyPr wrap="square" rtlCol="0">
              <a:spAutoFit/>
            </a:bodyPr>
            <a:lstStyle/>
            <a:p>
              <a:pPr algn="ctr"/>
              <a:r>
                <a:rPr lang="en-US" sz="4800" b="1" dirty="0">
                  <a:ln w="635">
                    <a:noFill/>
                  </a:ln>
                  <a:solidFill>
                    <a:schemeClr val="bg2">
                      <a:lumMod val="20000"/>
                      <a:lumOff val="80000"/>
                    </a:schemeClr>
                  </a:solidFill>
                  <a:effectLst>
                    <a:glow rad="63500">
                      <a:schemeClr val="accent1">
                        <a:alpha val="75000"/>
                      </a:schemeClr>
                    </a:glow>
                    <a:outerShdw blurRad="50800" dist="38100" dir="2700000" algn="br" rotWithShape="0">
                      <a:srgbClr val="000000">
                        <a:alpha val="43000"/>
                      </a:srgbClr>
                    </a:outerShdw>
                  </a:effectLst>
                  <a:latin typeface="+mj-lt"/>
                  <a:ea typeface="+mj-ea"/>
                  <a:cs typeface="+mj-cs"/>
                </a:rPr>
                <a:t>Q. What is creativity?</a:t>
              </a:r>
              <a:endParaRPr lang="en-US" sz="4800" dirty="0">
                <a:solidFill>
                  <a:schemeClr val="bg2">
                    <a:lumMod val="20000"/>
                    <a:lumOff val="80000"/>
                  </a:schemeClr>
                </a:solidFill>
                <a:effectLst>
                  <a:glow rad="63500">
                    <a:schemeClr val="accent1">
                      <a:alpha val="75000"/>
                    </a:schemeClr>
                  </a:glow>
                  <a:outerShdw blurRad="50800" dist="38100" dir="2700000" algn="br" rotWithShape="0">
                    <a:srgbClr val="000000">
                      <a:alpha val="43000"/>
                    </a:srgbClr>
                  </a:outerShdw>
                </a:effectLst>
              </a:endParaRPr>
            </a:p>
          </p:txBody>
        </p:sp>
        <p:pic>
          <p:nvPicPr>
            <p:cNvPr id="8" name="Picture 7"/>
            <p:cNvPicPr>
              <a:picLocks noChangeAspect="1"/>
            </p:cNvPicPr>
            <p:nvPr/>
          </p:nvPicPr>
          <p:blipFill>
            <a:blip r:embed="rId2"/>
            <a:stretch>
              <a:fillRect/>
            </a:stretch>
          </p:blipFill>
          <p:spPr>
            <a:xfrm>
              <a:off x="5547388" y="3969518"/>
              <a:ext cx="3129068" cy="2106906"/>
            </a:xfrm>
            <a:prstGeom prst="rect">
              <a:avLst/>
            </a:prstGeom>
          </p:spPr>
        </p:pic>
        <p:sp>
          <p:nvSpPr>
            <p:cNvPr id="9" name="Oval 8"/>
            <p:cNvSpPr/>
            <p:nvPr/>
          </p:nvSpPr>
          <p:spPr>
            <a:xfrm>
              <a:off x="5213208" y="3184210"/>
              <a:ext cx="668360" cy="55917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Oval 9"/>
            <p:cNvSpPr/>
            <p:nvPr/>
          </p:nvSpPr>
          <p:spPr>
            <a:xfrm>
              <a:off x="6005876" y="2929834"/>
              <a:ext cx="486580" cy="40677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Oval 10"/>
            <p:cNvSpPr/>
            <p:nvPr/>
          </p:nvSpPr>
          <p:spPr>
            <a:xfrm>
              <a:off x="6700309" y="3184210"/>
              <a:ext cx="334180" cy="25437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Oval 11"/>
            <p:cNvSpPr/>
            <p:nvPr/>
          </p:nvSpPr>
          <p:spPr>
            <a:xfrm>
              <a:off x="7186889" y="3526136"/>
              <a:ext cx="334180" cy="21725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 name="Footer Placeholder 2"/>
          <p:cNvSpPr>
            <a:spLocks noGrp="1"/>
          </p:cNvSpPr>
          <p:nvPr>
            <p:ph type="ftr" sz="quarter" idx="11"/>
          </p:nvPr>
        </p:nvSpPr>
        <p:spPr/>
        <p:txBody>
          <a:bodyPr/>
          <a:lstStyle/>
          <a:p>
            <a:r>
              <a:rPr lang="en-US"/>
              <a:t>Evaluating the creativity of computational musicians - Anna Jordanous (University of Kent), CSMC'2017</a:t>
            </a:r>
          </a:p>
        </p:txBody>
      </p:sp>
    </p:spTree>
    <p:extLst>
      <p:ext uri="{BB962C8B-B14F-4D97-AF65-F5344CB8AC3E}">
        <p14:creationId xmlns:p14="http://schemas.microsoft.com/office/powerpoint/2010/main" val="17999039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p:cNvSpPr>
            <a:spLocks noGrp="1"/>
          </p:cNvSpPr>
          <p:nvPr>
            <p:ph type="title"/>
          </p:nvPr>
        </p:nvSpPr>
        <p:spPr>
          <a:xfrm>
            <a:off x="292608" y="549276"/>
            <a:ext cx="11686031" cy="576263"/>
          </a:xfrm>
        </p:spPr>
        <p:txBody>
          <a:bodyPr>
            <a:noAutofit/>
          </a:bodyPr>
          <a:lstStyle/>
          <a:p>
            <a:r>
              <a:rPr lang="en-US" sz="3200" dirty="0"/>
              <a:t>This working definition of creativity is ok</a:t>
            </a:r>
            <a:r>
              <a:rPr lang="is-IS" sz="3200" dirty="0"/>
              <a:t>… isn’t it?</a:t>
            </a:r>
            <a:endParaRPr lang="en-US" sz="3200" dirty="0"/>
          </a:p>
        </p:txBody>
      </p:sp>
      <p:sp>
        <p:nvSpPr>
          <p:cNvPr id="3" name="Content Placeholder 2"/>
          <p:cNvSpPr>
            <a:spLocks noGrp="1"/>
          </p:cNvSpPr>
          <p:nvPr>
            <p:ph sz="half" idx="1"/>
          </p:nvPr>
        </p:nvSpPr>
        <p:spPr>
          <a:xfrm>
            <a:off x="1981200" y="1600201"/>
            <a:ext cx="4781343" cy="4525963"/>
          </a:xfrm>
        </p:spPr>
        <p:txBody>
          <a:bodyPr>
            <a:normAutofit/>
          </a:bodyPr>
          <a:lstStyle/>
          <a:p>
            <a:pPr marL="0" indent="0">
              <a:buNone/>
            </a:pPr>
            <a:r>
              <a:rPr lang="en-US" sz="3600" dirty="0">
                <a:latin typeface="Courier"/>
                <a:cs typeface="Courier"/>
              </a:rPr>
              <a:t>Creativity = </a:t>
            </a:r>
          </a:p>
          <a:p>
            <a:pPr marL="0" indent="0">
              <a:buNone/>
            </a:pPr>
            <a:r>
              <a:rPr lang="en-US" sz="3600" dirty="0">
                <a:latin typeface="Courier"/>
                <a:cs typeface="Courier"/>
              </a:rPr>
              <a:t>	novelty </a:t>
            </a:r>
          </a:p>
          <a:p>
            <a:pPr marL="0" indent="0">
              <a:buNone/>
            </a:pPr>
            <a:r>
              <a:rPr lang="en-US" sz="3600" dirty="0">
                <a:latin typeface="Courier"/>
                <a:cs typeface="Courier"/>
              </a:rPr>
              <a:t>	+ value </a:t>
            </a:r>
          </a:p>
          <a:p>
            <a:pPr marL="0" indent="0">
              <a:buNone/>
            </a:pPr>
            <a:r>
              <a:rPr lang="en-US" sz="3600" dirty="0">
                <a:latin typeface="Courier"/>
                <a:cs typeface="Courier"/>
              </a:rPr>
              <a:t>	+ …??</a:t>
            </a:r>
          </a:p>
          <a:p>
            <a:pPr marL="0" indent="0">
              <a:buNone/>
            </a:pPr>
            <a:endParaRPr lang="en-US" sz="3600" dirty="0">
              <a:latin typeface="Courier"/>
              <a:cs typeface="Courier"/>
            </a:endParaRPr>
          </a:p>
        </p:txBody>
      </p:sp>
      <p:pic>
        <p:nvPicPr>
          <p:cNvPr id="13" name="Content Placeholder 12"/>
          <p:cNvPicPr>
            <a:picLocks noGrp="1" noChangeAspect="1"/>
          </p:cNvPicPr>
          <p:nvPr>
            <p:ph sz="half" idx="2"/>
          </p:nvPr>
        </p:nvPicPr>
        <p:blipFill>
          <a:blip r:embed="rId2"/>
          <a:srcRect l="-7297" r="-7297"/>
          <a:stretch>
            <a:fillRect/>
          </a:stretch>
        </p:blipFill>
        <p:spPr>
          <a:xfrm>
            <a:off x="7108826" y="1600201"/>
            <a:ext cx="3101975" cy="4525963"/>
          </a:xfrm>
          <a:prstGeom prst="rect">
            <a:avLst/>
          </a:prstGeom>
          <a:ln>
            <a:solidFill>
              <a:srgbClr val="4F81BD"/>
            </a:solidFill>
          </a:ln>
        </p:spPr>
      </p:pic>
      <p:sp>
        <p:nvSpPr>
          <p:cNvPr id="2" name="Footer Placeholder 1"/>
          <p:cNvSpPr>
            <a:spLocks noGrp="1"/>
          </p:cNvSpPr>
          <p:nvPr>
            <p:ph type="ftr" sz="quarter" idx="10"/>
          </p:nvPr>
        </p:nvSpPr>
        <p:spPr/>
        <p:txBody>
          <a:bodyPr/>
          <a:lstStyle/>
          <a:p>
            <a:r>
              <a:rPr lang="en-GB"/>
              <a:t>Evaluating the creativity of computational musicians - Anna Jordanous (University of Kent), CSMC'2017</a:t>
            </a:r>
          </a:p>
        </p:txBody>
      </p:sp>
    </p:spTree>
    <p:extLst>
      <p:ext uri="{BB962C8B-B14F-4D97-AF65-F5344CB8AC3E}">
        <p14:creationId xmlns:p14="http://schemas.microsoft.com/office/powerpoint/2010/main" val="341283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2000"/>
                                        <p:tgtEl>
                                          <p:spTgt spid="13"/>
                                        </p:tgtEl>
                                      </p:cBhvr>
                                    </p:animEffect>
                                    <p:anim calcmode="lin" valueType="num">
                                      <p:cBhvr>
                                        <p:cTn id="8" dur="2000" fill="hold"/>
                                        <p:tgtEl>
                                          <p:spTgt spid="13"/>
                                        </p:tgtEl>
                                        <p:attrNameLst>
                                          <p:attrName>ppt_w</p:attrName>
                                        </p:attrNameLst>
                                      </p:cBhvr>
                                      <p:tavLst>
                                        <p:tav tm="0" fmla="#ppt_w*sin(2.5*pi*$)">
                                          <p:val>
                                            <p:fltVal val="0"/>
                                          </p:val>
                                        </p:tav>
                                        <p:tav tm="100000">
                                          <p:val>
                                            <p:fltVal val="1"/>
                                          </p:val>
                                        </p:tav>
                                      </p:tavLst>
                                    </p:anim>
                                    <p:anim calcmode="lin" valueType="num">
                                      <p:cBhvr>
                                        <p:cTn id="9" dur="2000" fill="hold"/>
                                        <p:tgtEl>
                                          <p:spTgt spid="13"/>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8" presetClass="emph" presetSubtype="0" fill="hold" nodeType="clickEffect">
                                  <p:stCondLst>
                                    <p:cond delay="0"/>
                                  </p:stCondLst>
                                  <p:childTnLst>
                                    <p:animRot by="21600000">
                                      <p:cBhvr>
                                        <p:cTn id="13" dur="2000" fill="hold"/>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Motivations for defining creativity</a:t>
            </a:r>
          </a:p>
        </p:txBody>
      </p:sp>
      <p:graphicFrame>
        <p:nvGraphicFramePr>
          <p:cNvPr id="7" name="Content Placeholder 6"/>
          <p:cNvGraphicFramePr>
            <a:graphicFrameLocks noGrp="1"/>
          </p:cNvGraphicFramePr>
          <p:nvPr>
            <p:ph idx="1"/>
          </p:nvPr>
        </p:nvGraphicFramePr>
        <p:xfrm>
          <a:off x="1920240" y="1125540"/>
          <a:ext cx="8705088" cy="53849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Footer Placeholder 2"/>
          <p:cNvSpPr>
            <a:spLocks noGrp="1"/>
          </p:cNvSpPr>
          <p:nvPr>
            <p:ph type="ftr" sz="quarter" idx="11"/>
          </p:nvPr>
        </p:nvSpPr>
        <p:spPr/>
        <p:txBody>
          <a:bodyPr/>
          <a:lstStyle/>
          <a:p>
            <a:r>
              <a:rPr lang="en-US"/>
              <a:t>Evaluating the creativity of computational musicians - Anna Jordanous (University of Kent), CSMC'2017</a:t>
            </a:r>
          </a:p>
        </p:txBody>
      </p:sp>
    </p:spTree>
    <p:extLst>
      <p:ext uri="{BB962C8B-B14F-4D97-AF65-F5344CB8AC3E}">
        <p14:creationId xmlns:p14="http://schemas.microsoft.com/office/powerpoint/2010/main" val="1243999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55DE52-8F5C-6C7D-2D18-C214228573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779F66-81A7-838B-F994-B72996460BC3}"/>
              </a:ext>
            </a:extLst>
          </p:cNvPr>
          <p:cNvSpPr>
            <a:spLocks noGrp="1"/>
          </p:cNvSpPr>
          <p:nvPr>
            <p:ph type="title"/>
          </p:nvPr>
        </p:nvSpPr>
        <p:spPr/>
        <p:txBody>
          <a:bodyPr anchor="ctr">
            <a:normAutofit/>
          </a:bodyPr>
          <a:lstStyle/>
          <a:p>
            <a:r>
              <a:rPr lang="en-GB" b="0" i="0" noProof="0" dirty="0">
                <a:effectLst/>
              </a:rPr>
              <a:t>Background: music impro + creativity</a:t>
            </a:r>
            <a:endParaRPr lang="en-GB" noProof="0" dirty="0"/>
          </a:p>
        </p:txBody>
      </p:sp>
      <p:sp>
        <p:nvSpPr>
          <p:cNvPr id="7" name="Content Placeholder 6">
            <a:extLst>
              <a:ext uri="{FF2B5EF4-FFF2-40B4-BE49-F238E27FC236}">
                <a16:creationId xmlns:a16="http://schemas.microsoft.com/office/drawing/2014/main" id="{031187C9-4B84-5DA1-E05C-BBD8D348E052}"/>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A46B7AAF-D43F-101E-C0B0-346236B68EA3}"/>
              </a:ext>
            </a:extLst>
          </p:cNvPr>
          <p:cNvSpPr>
            <a:spLocks noGrp="1"/>
          </p:cNvSpPr>
          <p:nvPr>
            <p:ph type="ftr" sz="quarter" idx="11"/>
          </p:nvPr>
        </p:nvSpPr>
        <p:spPr/>
        <p:txBody>
          <a:bodyPr anchor="ctr">
            <a:normAutofit/>
          </a:bodyPr>
          <a:lstStyle/>
          <a:p>
            <a:pPr>
              <a:lnSpc>
                <a:spcPct val="90000"/>
              </a:lnSpc>
              <a:spcAft>
                <a:spcPts val="600"/>
              </a:spcAft>
            </a:pPr>
            <a:r>
              <a:rPr lang="en-GB" sz="900" noProof="0" dirty="0"/>
              <a:t>Measuring intention and emotional involvement in jazz music - Anna Jordanous</a:t>
            </a:r>
          </a:p>
        </p:txBody>
      </p:sp>
    </p:spTree>
    <p:extLst>
      <p:ext uri="{BB962C8B-B14F-4D97-AF65-F5344CB8AC3E}">
        <p14:creationId xmlns:p14="http://schemas.microsoft.com/office/powerpoint/2010/main" val="13511602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79374" y="704088"/>
            <a:ext cx="8507627" cy="1143000"/>
          </a:xfrm>
        </p:spPr>
        <p:txBody>
          <a:bodyPr vert="horz" lIns="68580" tIns="34290" rIns="68580" bIns="34290" rtlCol="0" anchor="ctr">
            <a:normAutofit fontScale="90000"/>
            <a:scene3d>
              <a:camera prst="orthographicFront"/>
              <a:lightRig rig="freezing" dir="t">
                <a:rot lat="0" lon="0" rev="5640000"/>
              </a:lightRig>
            </a:scene3d>
            <a:sp3d prstMaterial="flat">
              <a:contourClr>
                <a:schemeClr val="tx2"/>
              </a:contourClr>
            </a:sp3d>
          </a:bodyPr>
          <a:lstStyle/>
          <a:p>
            <a:r>
              <a:rPr lang="en-US" sz="4000" b="1" cap="sm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rPr>
              <a:t>An empirical </a:t>
            </a:r>
            <a:r>
              <a:rPr lang="en-US" sz="4000" b="1" cap="sm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rPr>
              <a:t>definition of creativity</a:t>
            </a:r>
          </a:p>
        </p:txBody>
      </p:sp>
      <p:sp>
        <p:nvSpPr>
          <p:cNvPr id="6" name="Content Placeholder 5"/>
          <p:cNvSpPr txBox="1">
            <a:spLocks noGrp="1" noChangeArrowheads="1"/>
          </p:cNvSpPr>
          <p:nvPr>
            <p:ph idx="1"/>
          </p:nvPr>
        </p:nvSpPr>
        <p:spPr bwMode="auto">
          <a:xfrm>
            <a:off x="1721708" y="2300506"/>
            <a:ext cx="8493211" cy="2287806"/>
          </a:xfrm>
          <a:prstGeom prst="rect">
            <a:avLst/>
          </a:prstGeom>
          <a:noFill/>
          <a:ln w="9525">
            <a:noFill/>
            <a:miter lim="800000"/>
            <a:headEnd/>
            <a:tailEnd/>
          </a:ln>
        </p:spPr>
        <p:txBody>
          <a:bodyPr wrap="square">
            <a:prstTxWarp prst="textNoShape">
              <a:avLst/>
            </a:prstTxWarp>
            <a:spAutoFit/>
          </a:bodyPr>
          <a:lstStyle/>
          <a:p>
            <a:pPr marL="0" indent="0">
              <a:buNone/>
              <a:tabLst>
                <a:tab pos="6881813" algn="l"/>
                <a:tab pos="8266113" algn="l"/>
              </a:tabLst>
            </a:pPr>
            <a:r>
              <a:rPr lang="en-GB" b="1" dirty="0">
                <a:latin typeface="Constantia"/>
                <a:cs typeface="Constantia"/>
              </a:rPr>
              <a:t>Let’s analyse the language used to talk </a:t>
            </a:r>
          </a:p>
          <a:p>
            <a:pPr marL="0" indent="0">
              <a:buNone/>
              <a:tabLst>
                <a:tab pos="6881813" algn="l"/>
                <a:tab pos="8266113" algn="l"/>
              </a:tabLst>
            </a:pPr>
            <a:r>
              <a:rPr lang="en-GB" b="1" dirty="0">
                <a:latin typeface="Constantia"/>
                <a:cs typeface="Constantia"/>
              </a:rPr>
              <a:t>in-depth about creativity:</a:t>
            </a:r>
          </a:p>
          <a:p>
            <a:pPr lvl="1"/>
            <a:r>
              <a:rPr lang="en-GB" sz="2800" b="1" dirty="0">
                <a:latin typeface="Constantia"/>
                <a:cs typeface="Constantia"/>
              </a:rPr>
              <a:t>What words do we keep on using? </a:t>
            </a:r>
          </a:p>
          <a:p>
            <a:pPr lvl="1"/>
            <a:r>
              <a:rPr lang="en-GB" sz="2800" b="1" dirty="0">
                <a:latin typeface="Constantia"/>
                <a:cs typeface="Constantia"/>
              </a:rPr>
              <a:t>What key themes or factors are revealed by these words?</a:t>
            </a:r>
          </a:p>
        </p:txBody>
      </p:sp>
      <p:pic>
        <p:nvPicPr>
          <p:cNvPr id="7" name="Picture 6"/>
          <p:cNvPicPr>
            <a:picLocks noChangeAspect="1" noChangeArrowheads="1"/>
          </p:cNvPicPr>
          <p:nvPr/>
        </p:nvPicPr>
        <p:blipFill>
          <a:blip r:embed="rId3"/>
          <a:srcRect/>
          <a:stretch>
            <a:fillRect/>
          </a:stretch>
        </p:blipFill>
        <p:spPr bwMode="auto">
          <a:xfrm>
            <a:off x="9062650" y="1737172"/>
            <a:ext cx="1514732" cy="1553514"/>
          </a:xfrm>
          <a:prstGeom prst="rect">
            <a:avLst/>
          </a:prstGeom>
          <a:noFill/>
          <a:ln w="9525">
            <a:noFill/>
            <a:round/>
            <a:headEnd/>
            <a:tailEnd/>
          </a:ln>
        </p:spPr>
      </p:pic>
      <p:sp>
        <p:nvSpPr>
          <p:cNvPr id="11" name="TextBox 10"/>
          <p:cNvSpPr txBox="1"/>
          <p:nvPr/>
        </p:nvSpPr>
        <p:spPr>
          <a:xfrm>
            <a:off x="1721708" y="4723798"/>
            <a:ext cx="8855675" cy="1569660"/>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GB" sz="2400" b="1" dirty="0">
                <a:solidFill>
                  <a:srgbClr val="000000"/>
                </a:solidFill>
                <a:cs typeface="Constantia"/>
              </a:rPr>
              <a:t>Methodology:</a:t>
            </a:r>
          </a:p>
          <a:p>
            <a:pPr marL="228600" indent="-228600">
              <a:buFont typeface="Arial" charset="0"/>
              <a:buChar char="•"/>
            </a:pPr>
            <a:r>
              <a:rPr lang="en-GB" sz="2400" dirty="0">
                <a:solidFill>
                  <a:srgbClr val="000000"/>
                </a:solidFill>
                <a:cs typeface="Constantia"/>
              </a:rPr>
              <a:t>compare papers on creativity / not on creativity</a:t>
            </a:r>
          </a:p>
          <a:p>
            <a:pPr marL="228600" indent="-228600">
              <a:buFont typeface="Arial" charset="0"/>
              <a:buChar char="•"/>
            </a:pPr>
            <a:r>
              <a:rPr lang="en-GB" sz="2400" dirty="0">
                <a:solidFill>
                  <a:srgbClr val="000000"/>
                </a:solidFill>
                <a:cs typeface="Constantia"/>
              </a:rPr>
              <a:t>identify ‘creativity words’ using a statistical test</a:t>
            </a:r>
          </a:p>
          <a:p>
            <a:pPr marL="228600" indent="-228600">
              <a:buFont typeface="Arial" charset="0"/>
              <a:buChar char="•"/>
            </a:pPr>
            <a:r>
              <a:rPr lang="en-GB" sz="2400" dirty="0">
                <a:solidFill>
                  <a:srgbClr val="000000"/>
                </a:solidFill>
                <a:cs typeface="Constantia"/>
              </a:rPr>
              <a:t>cluster similar words together</a:t>
            </a: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81418" y="5019291"/>
            <a:ext cx="1514732" cy="1389375"/>
          </a:xfrm>
          <a:prstGeom prst="rect">
            <a:avLst/>
          </a:prstGeom>
        </p:spPr>
      </p:pic>
      <p:sp>
        <p:nvSpPr>
          <p:cNvPr id="3" name="Footer Placeholder 2"/>
          <p:cNvSpPr>
            <a:spLocks noGrp="1"/>
          </p:cNvSpPr>
          <p:nvPr>
            <p:ph type="ftr" sz="quarter" idx="11"/>
          </p:nvPr>
        </p:nvSpPr>
        <p:spPr/>
        <p:txBody>
          <a:bodyPr/>
          <a:lstStyle/>
          <a:p>
            <a:r>
              <a:rPr lang="en-US"/>
              <a:t>Less Artificial Artificial Intelligence - Dr. Anna Jordanous @annajordanous</a:t>
            </a:r>
            <a:endParaRPr lang="en-US" dirty="0"/>
          </a:p>
        </p:txBody>
      </p:sp>
    </p:spTree>
    <p:extLst>
      <p:ext uri="{BB962C8B-B14F-4D97-AF65-F5344CB8AC3E}">
        <p14:creationId xmlns:p14="http://schemas.microsoft.com/office/powerpoint/2010/main" val="504641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theme/theme1.xml><?xml version="1.0" encoding="utf-8"?>
<a:theme xmlns:a="http://schemas.openxmlformats.org/drawingml/2006/main" name="Theme1">
  <a:themeElements>
    <a:clrScheme name="Custom 1">
      <a:dk1>
        <a:srgbClr val="00050E"/>
      </a:dk1>
      <a:lt1>
        <a:srgbClr val="FFFFFF"/>
      </a:lt1>
      <a:dk2>
        <a:srgbClr val="000000"/>
      </a:dk2>
      <a:lt2>
        <a:srgbClr val="FEFFFE"/>
      </a:lt2>
      <a:accent1>
        <a:srgbClr val="062853"/>
      </a:accent1>
      <a:accent2>
        <a:srgbClr val="784D9A"/>
      </a:accent2>
      <a:accent3>
        <a:srgbClr val="E5007D"/>
      </a:accent3>
      <a:accent4>
        <a:srgbClr val="E21E2B"/>
      </a:accent4>
      <a:accent5>
        <a:srgbClr val="EA5C0B"/>
      </a:accent5>
      <a:accent6>
        <a:srgbClr val="FEDD00"/>
      </a:accent6>
      <a:hlink>
        <a:srgbClr val="0563C1"/>
      </a:hlink>
      <a:folHlink>
        <a:srgbClr val="954F72"/>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79</TotalTime>
  <Words>9155</Words>
  <Application>Microsoft Macintosh PowerPoint</Application>
  <PresentationFormat>Widescreen</PresentationFormat>
  <Paragraphs>262</Paragraphs>
  <Slides>32</Slides>
  <Notes>10</Notes>
  <HiddenSlides>0</HiddenSlides>
  <MMClips>9</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32</vt:i4>
      </vt:variant>
    </vt:vector>
  </HeadingPairs>
  <TitlesOfParts>
    <vt:vector size="43" baseType="lpstr">
      <vt:lpstr>Aptos</vt:lpstr>
      <vt:lpstr>Arial</vt:lpstr>
      <vt:lpstr>Arial</vt:lpstr>
      <vt:lpstr>Calibri</vt:lpstr>
      <vt:lpstr>Cambria</vt:lpstr>
      <vt:lpstr>Constantia</vt:lpstr>
      <vt:lpstr>Courier</vt:lpstr>
      <vt:lpstr>Roboto</vt:lpstr>
      <vt:lpstr>Times</vt:lpstr>
      <vt:lpstr>Universal</vt:lpstr>
      <vt:lpstr>Theme1</vt:lpstr>
      <vt:lpstr>Measuring intention and emotional involvement in jazz music</vt:lpstr>
      <vt:lpstr>Today’s talk: Measuring intention and emotional involvement in jazz music</vt:lpstr>
      <vt:lpstr>Overview – work in progress</vt:lpstr>
      <vt:lpstr>Overview – work in progress</vt:lpstr>
      <vt:lpstr>Creativity evaluation – how do we measure creativity?</vt:lpstr>
      <vt:lpstr>This working definition of creativity is ok… isn’t it?</vt:lpstr>
      <vt:lpstr>Motivations for defining creativity</vt:lpstr>
      <vt:lpstr>Background: music impro + creativity</vt:lpstr>
      <vt:lpstr>An empirical definition of creativity</vt:lpstr>
      <vt:lpstr>Empirical definition of creativity</vt:lpstr>
      <vt:lpstr>Results: Key components of creativity</vt:lpstr>
      <vt:lpstr>PowerPoint Presentation</vt:lpstr>
      <vt:lpstr>PowerPoint Presentation</vt:lpstr>
      <vt:lpstr>PowerPoint Presentation</vt:lpstr>
      <vt:lpstr>Hypothesis</vt:lpstr>
      <vt:lpstr>Computational modelling of emotion</vt:lpstr>
      <vt:lpstr>Computational modelling of emotion: Ekman’s six basic emotions</vt:lpstr>
      <vt:lpstr>Computational modelling of emotion: Russell’s circumplex model of emotion</vt:lpstr>
      <vt:lpstr>Computational modelling of emotion: Russell++</vt:lpstr>
      <vt:lpstr>Emotions in music</vt:lpstr>
      <vt:lpstr>What’s next – detecting emotions by vocal cues?</vt:lpstr>
      <vt:lpstr>Emotions in music</vt:lpstr>
      <vt:lpstr>Assumptions</vt:lpstr>
      <vt:lpstr>What do I need?</vt:lpstr>
      <vt:lpstr>Data</vt:lpstr>
      <vt:lpstr>Methodology</vt:lpstr>
      <vt:lpstr>Next steps</vt:lpstr>
      <vt:lpstr>Paper abstract</vt:lpstr>
      <vt:lpstr>Issues still to solve(?)</vt:lpstr>
      <vt:lpstr>So What?</vt:lpstr>
      <vt:lpstr>Future work</vt:lpstr>
      <vt:lpstr>Summary: Measuring intention and emotional involvement in jazz music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Anna Jordanous</dc:creator>
  <cp:lastModifiedBy>Anna Jordanous</cp:lastModifiedBy>
  <cp:revision>60</cp:revision>
  <dcterms:created xsi:type="dcterms:W3CDTF">2025-01-24T13:17:48Z</dcterms:created>
  <dcterms:modified xsi:type="dcterms:W3CDTF">2025-05-13T12:59:05Z</dcterms:modified>
</cp:coreProperties>
</file>

<file path=docProps/thumbnail.jpeg>
</file>